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262" r:id="rId3"/>
    <p:sldId id="273" r:id="rId4"/>
    <p:sldId id="274" r:id="rId5"/>
    <p:sldId id="275" r:id="rId6"/>
    <p:sldId id="277" r:id="rId7"/>
    <p:sldId id="276" r:id="rId8"/>
    <p:sldId id="288" r:id="rId9"/>
    <p:sldId id="296" r:id="rId10"/>
    <p:sldId id="260" r:id="rId11"/>
    <p:sldId id="271" r:id="rId12"/>
    <p:sldId id="299" r:id="rId13"/>
    <p:sldId id="261" r:id="rId14"/>
    <p:sldId id="279" r:id="rId15"/>
    <p:sldId id="270" r:id="rId16"/>
    <p:sldId id="278" r:id="rId17"/>
    <p:sldId id="292" r:id="rId18"/>
    <p:sldId id="293" r:id="rId19"/>
    <p:sldId id="294" r:id="rId20"/>
    <p:sldId id="280" r:id="rId21"/>
    <p:sldId id="282" r:id="rId22"/>
    <p:sldId id="283" r:id="rId23"/>
    <p:sldId id="285" r:id="rId24"/>
    <p:sldId id="286" r:id="rId25"/>
    <p:sldId id="289" r:id="rId26"/>
    <p:sldId id="287" r:id="rId27"/>
    <p:sldId id="295" r:id="rId28"/>
    <p:sldId id="298" r:id="rId29"/>
    <p:sldId id="300" r:id="rId30"/>
    <p:sldId id="305" r:id="rId31"/>
    <p:sldId id="301" r:id="rId32"/>
    <p:sldId id="302" r:id="rId33"/>
    <p:sldId id="308" r:id="rId34"/>
    <p:sldId id="306" r:id="rId35"/>
    <p:sldId id="307" r:id="rId36"/>
    <p:sldId id="257" r:id="rId37"/>
    <p:sldId id="258" r:id="rId38"/>
    <p:sldId id="284" r:id="rId39"/>
    <p:sldId id="263" r:id="rId40"/>
    <p:sldId id="291" r:id="rId41"/>
    <p:sldId id="309" r:id="rId42"/>
    <p:sldId id="290"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4660"/>
  </p:normalViewPr>
  <p:slideViewPr>
    <p:cSldViewPr snapToGrid="0">
      <p:cViewPr varScale="1">
        <p:scale>
          <a:sx n="110" d="100"/>
          <a:sy n="110" d="100"/>
        </p:scale>
        <p:origin x="85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35508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5071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335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3997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230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12394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62068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6979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5031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24450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C43C9-7A35-4BC1-9E50-4124FC728E52}" type="datetimeFigureOut">
              <a:rPr lang="en-US" smtClean="0"/>
              <a:t>5/6/2023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0539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C43C9-7A35-4BC1-9E50-4124FC728E52}" type="datetimeFigureOut">
              <a:rPr lang="en-US" smtClean="0"/>
              <a:t>5/6/2023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538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C43C9-7A35-4BC1-9E50-4124FC728E52}" type="datetimeFigureOut">
              <a:rPr lang="en-US" smtClean="0"/>
              <a:t>5/6/2023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04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C43C9-7A35-4BC1-9E50-4124FC728E52}" type="datetimeFigureOut">
              <a:rPr lang="en-US" smtClean="0"/>
              <a:t>5/6/2023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47678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7517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85376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2C43C9-7A35-4BC1-9E50-4124FC728E52}" type="datetimeFigureOut">
              <a:rPr lang="en-US" smtClean="0"/>
              <a:t>5/6/2023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32207734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9.wmf"/><Relationship Id="rId5" Type="http://schemas.openxmlformats.org/officeDocument/2006/relationships/oleObject" Target="../embeddings/oleObject6.bin"/><Relationship Id="rId4" Type="http://schemas.openxmlformats.org/officeDocument/2006/relationships/image" Target="../media/image8.wmf"/></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wmf"/></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github.com/qdrant/qdrant-web-ui"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4" Type="http://schemas.openxmlformats.org/officeDocument/2006/relationships/hyperlink" Target="https://devblogs.microsoft.com/semantic-kernel/qdrant/"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AwesomeYuer/openai-cookbook-python/blob/main/examples/vector_databases/Using_vector_databases_for_embeddings_search.ipynb" TargetMode="External"/><Relationship Id="rId2" Type="http://schemas.openxmlformats.org/officeDocument/2006/relationships/hyperlink" Target="https://github.com/AwesomeYuer/openai-cookbook-python/tree/main/examples/vector_database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wmf"/><Relationship Id="rId7" Type="http://schemas.openxmlformats.org/officeDocument/2006/relationships/image" Target="../media/image32.wmf"/><Relationship Id="rId2" Type="http://schemas.openxmlformats.org/officeDocument/2006/relationships/oleObject" Target="../embeddings/oleObject9.bin"/><Relationship Id="rId1" Type="http://schemas.openxmlformats.org/officeDocument/2006/relationships/slideLayout" Target="../slideLayouts/slideLayout2.xml"/><Relationship Id="rId6" Type="http://schemas.openxmlformats.org/officeDocument/2006/relationships/oleObject" Target="../embeddings/oleObject11.bin"/><Relationship Id="rId5" Type="http://schemas.openxmlformats.org/officeDocument/2006/relationships/image" Target="../media/image31.wmf"/><Relationship Id="rId4" Type="http://schemas.openxmlformats.org/officeDocument/2006/relationships/oleObject" Target="../embeddings/oleObject10.bin"/></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33.wmf"/><Relationship Id="rId7" Type="http://schemas.openxmlformats.org/officeDocument/2006/relationships/image" Target="../media/image35.wmf"/><Relationship Id="rId2" Type="http://schemas.openxmlformats.org/officeDocument/2006/relationships/oleObject" Target="../embeddings/oleObject12.bin"/><Relationship Id="rId1" Type="http://schemas.openxmlformats.org/officeDocument/2006/relationships/slideLayout" Target="../slideLayouts/slideLayout2.xml"/><Relationship Id="rId6" Type="http://schemas.openxmlformats.org/officeDocument/2006/relationships/oleObject" Target="../embeddings/oleObject14.bin"/><Relationship Id="rId5" Type="http://schemas.openxmlformats.org/officeDocument/2006/relationships/image" Target="../media/image34.wmf"/><Relationship Id="rId4" Type="http://schemas.openxmlformats.org/officeDocument/2006/relationships/oleObject" Target="../embeddings/oleObject13.bin"/><Relationship Id="rId9" Type="http://schemas.openxmlformats.org/officeDocument/2006/relationships/image" Target="../media/image36.wmf"/></Relationships>
</file>

<file path=ppt/slides/_rels/slide32.xml.rels><?xml version="1.0" encoding="UTF-8" standalone="yes"?>
<Relationships xmlns="http://schemas.openxmlformats.org/package/2006/relationships"><Relationship Id="rId3" Type="http://schemas.openxmlformats.org/officeDocument/2006/relationships/image" Target="../media/image37.wmf"/><Relationship Id="rId7" Type="http://schemas.openxmlformats.org/officeDocument/2006/relationships/image" Target="../media/image39.wmf"/><Relationship Id="rId2" Type="http://schemas.openxmlformats.org/officeDocument/2006/relationships/oleObject" Target="../embeddings/oleObject16.bin"/><Relationship Id="rId1" Type="http://schemas.openxmlformats.org/officeDocument/2006/relationships/slideLayout" Target="../slideLayouts/slideLayout2.xml"/><Relationship Id="rId6" Type="http://schemas.openxmlformats.org/officeDocument/2006/relationships/oleObject" Target="../embeddings/oleObject18.bin"/><Relationship Id="rId5" Type="http://schemas.openxmlformats.org/officeDocument/2006/relationships/image" Target="../media/image38.wmf"/><Relationship Id="rId4" Type="http://schemas.openxmlformats.org/officeDocument/2006/relationships/oleObject" Target="../embeddings/oleObject17.bin"/></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40.wmf"/><Relationship Id="rId7" Type="http://schemas.openxmlformats.org/officeDocument/2006/relationships/image" Target="../media/image42.wmf"/><Relationship Id="rId2" Type="http://schemas.openxmlformats.org/officeDocument/2006/relationships/oleObject" Target="../embeddings/oleObject19.bin"/><Relationship Id="rId1" Type="http://schemas.openxmlformats.org/officeDocument/2006/relationships/slideLayout" Target="../slideLayouts/slideLayout2.xml"/><Relationship Id="rId6" Type="http://schemas.openxmlformats.org/officeDocument/2006/relationships/oleObject" Target="../embeddings/oleObject21.bin"/><Relationship Id="rId5" Type="http://schemas.openxmlformats.org/officeDocument/2006/relationships/image" Target="../media/image41.wmf"/><Relationship Id="rId4" Type="http://schemas.openxmlformats.org/officeDocument/2006/relationships/oleObject" Target="../embeddings/oleObject20.bin"/><Relationship Id="rId9" Type="http://schemas.openxmlformats.org/officeDocument/2006/relationships/image" Target="../media/image43.wmf"/></Relationships>
</file>

<file path=ppt/slides/_rels/slide34.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oleObject" Target="../embeddings/oleObject23.bin"/><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45.wmf"/></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8.wmf"/><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oleObject" Target="../embeddings/oleObject26.bin"/><Relationship Id="rId5" Type="http://schemas.openxmlformats.org/officeDocument/2006/relationships/image" Target="../media/image47.wmf"/><Relationship Id="rId4" Type="http://schemas.openxmlformats.org/officeDocument/2006/relationships/oleObject" Target="../embeddings/oleObject25.bin"/></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AwesomeYuer/VectorDataBases.Performance/blob/master/manual.md" TargetMode="External"/><Relationship Id="rId2" Type="http://schemas.openxmlformats.org/officeDocument/2006/relationships/hyperlink" Target="https://github.com/AwesomeYuer/gpt3.5-turbo-pgvector" TargetMode="External"/><Relationship Id="rId1" Type="http://schemas.openxmlformats.org/officeDocument/2006/relationships/slideLayout" Target="../slideLayouts/slideLayout2.xml"/><Relationship Id="rId4" Type="http://schemas.openxmlformats.org/officeDocument/2006/relationships/hyperlink" Target="https://github.com/AwesomeYuer/VectorDataBases.Performance/blob/master/readme.md"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zilliz.com/blog/vector-index" TargetMode="External"/><Relationship Id="rId2" Type="http://schemas.openxmlformats.org/officeDocument/2006/relationships/hyperlink" Target="https://milvus.io/docs/v1.1.1/index.md" TargetMode="Externa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github.com/erikbern/ann-benchmark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4" Type="http://schemas.openxmlformats.org/officeDocument/2006/relationships/hyperlink" Target="https://redis.io/docs/stack/search/reference/vector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wesomeYuer/openai-cookbook-python/tree/dev/examples/vector_databases/redis" TargetMode="External"/><Relationship Id="rId2" Type="http://schemas.openxmlformats.org/officeDocument/2006/relationships/hyperlink" Target="https://github.com/AwesomeYuer/VectorDataBases.Performance" TargetMode="External"/><Relationship Id="rId1" Type="http://schemas.openxmlformats.org/officeDocument/2006/relationships/slideLayout" Target="../slideLayouts/slideLayout2.xml"/><Relationship Id="rId4" Type="http://schemas.openxmlformats.org/officeDocument/2006/relationships/hyperlink" Target="https://github.com/RediSearch/RediSearch/blob/master/docs/docs/vecsim-hybrid_queries_examples.ipynb" TargetMode="Externa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2.wmf"/><Relationship Id="rId7" Type="http://schemas.openxmlformats.org/officeDocument/2006/relationships/image" Target="../media/image4.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3.wmf"/><Relationship Id="rId4" Type="http://schemas.openxmlformats.org/officeDocument/2006/relationships/oleObject" Target="../embeddings/oleObject2.bin"/><Relationship Id="rId9" Type="http://schemas.openxmlformats.org/officeDocument/2006/relationships/image" Target="../media/image5.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331362" y="2850462"/>
            <a:ext cx="9144000" cy="3118077"/>
          </a:xfrm>
        </p:spPr>
        <p:txBody>
          <a:bodyPr>
            <a:normAutofit fontScale="90000"/>
          </a:bodyPr>
          <a:lstStyle/>
          <a:p>
            <a:pPr algn="ctr"/>
            <a:r>
              <a:rPr lang="zh-CN" altLang="en-US" sz="5300" b="1" dirty="0">
                <a:latin typeface="微软雅黑" panose="020B0503020204020204" pitchFamily="34" charset="-122"/>
                <a:ea typeface="微软雅黑" panose="020B0503020204020204" pitchFamily="34" charset="-122"/>
              </a:rPr>
              <a:t>向量数据库选型</a:t>
            </a:r>
            <a:br>
              <a:rPr lang="en-US" altLang="zh-CN" sz="5300" b="1" dirty="0">
                <a:latin typeface="微软雅黑" panose="020B0503020204020204" pitchFamily="34" charset="-122"/>
                <a:ea typeface="微软雅黑" panose="020B0503020204020204" pitchFamily="34" charset="-122"/>
              </a:rPr>
            </a:br>
            <a:r>
              <a:rPr lang="zh-CN" altLang="en-US" sz="5300" b="1" dirty="0">
                <a:latin typeface="微软雅黑" panose="020B0503020204020204" pitchFamily="34" charset="-122"/>
                <a:ea typeface="微软雅黑" panose="020B0503020204020204" pitchFamily="34" charset="-122"/>
              </a:rPr>
              <a:t>性能初级评测</a:t>
            </a:r>
            <a:br>
              <a:rPr lang="en-US" altLang="zh-CN" sz="6000" b="1" dirty="0">
                <a:latin typeface="微软雅黑" panose="020B0503020204020204" pitchFamily="34" charset="-122"/>
                <a:ea typeface="微软雅黑" panose="020B0503020204020204" pitchFamily="34" charset="-122"/>
              </a:rPr>
            </a:br>
            <a:r>
              <a:rPr lang="zh-CN" altLang="en-US" sz="900" b="1" dirty="0">
                <a:latin typeface="微软雅黑" panose="020B0503020204020204" pitchFamily="34" charset="-122"/>
                <a:ea typeface="微软雅黑" panose="020B0503020204020204" pitchFamily="34" charset="-122"/>
              </a:rPr>
              <a:t> </a:t>
            </a:r>
            <a:br>
              <a:rPr lang="en-US" altLang="zh-CN" sz="6000" b="1" dirty="0">
                <a:latin typeface="微软雅黑" panose="020B0503020204020204" pitchFamily="34" charset="-122"/>
                <a:ea typeface="微软雅黑" panose="020B0503020204020204" pitchFamily="34" charset="-122"/>
              </a:rPr>
            </a:br>
            <a:r>
              <a:rPr lang="en-US" altLang="zh-CN" sz="4000" b="1" dirty="0">
                <a:latin typeface="微软雅黑" panose="020B0503020204020204" pitchFamily="34" charset="-122"/>
                <a:ea typeface="微软雅黑" panose="020B0503020204020204" pitchFamily="34" charset="-122"/>
              </a:rPr>
              <a:t>Redis + </a:t>
            </a:r>
            <a:r>
              <a:rPr lang="en-US" altLang="zh-CN" sz="4000" b="1" dirty="0" err="1">
                <a:latin typeface="微软雅黑" panose="020B0503020204020204" pitchFamily="34" charset="-122"/>
                <a:ea typeface="微软雅黑" panose="020B0503020204020204" pitchFamily="34" charset="-122"/>
              </a:rPr>
              <a:t>RediSearch</a:t>
            </a:r>
            <a:r>
              <a:rPr lang="en-US" altLang="zh-CN" sz="4000" b="1" dirty="0">
                <a:latin typeface="微软雅黑" panose="020B0503020204020204" pitchFamily="34" charset="-122"/>
                <a:ea typeface="微软雅黑" panose="020B0503020204020204" pitchFamily="34" charset="-122"/>
              </a:rPr>
              <a:t> Module</a:t>
            </a:r>
            <a:br>
              <a:rPr lang="en-US" altLang="zh-CN" sz="4000" b="1" dirty="0">
                <a:latin typeface="微软雅黑" panose="020B0503020204020204" pitchFamily="34" charset="-122"/>
                <a:ea typeface="微软雅黑" panose="020B0503020204020204" pitchFamily="34" charset="-122"/>
              </a:rPr>
            </a:br>
            <a:r>
              <a:rPr lang="en-US" altLang="zh-CN" sz="4000" b="1" dirty="0">
                <a:latin typeface="微软雅黑" panose="020B0503020204020204" pitchFamily="34" charset="-122"/>
                <a:ea typeface="微软雅黑" panose="020B0503020204020204" pitchFamily="34" charset="-122"/>
              </a:rPr>
              <a:t>vs</a:t>
            </a:r>
            <a:br>
              <a:rPr lang="en-US" altLang="zh-CN" sz="4000" b="1" dirty="0">
                <a:latin typeface="微软雅黑" panose="020B0503020204020204" pitchFamily="34" charset="-122"/>
                <a:ea typeface="微软雅黑" panose="020B0503020204020204" pitchFamily="34" charset="-122"/>
              </a:rPr>
            </a:br>
            <a:r>
              <a:rPr lang="en-US" altLang="zh-CN" sz="4000" b="1" dirty="0">
                <a:latin typeface="微软雅黑" panose="020B0503020204020204" pitchFamily="34" charset="-122"/>
                <a:ea typeface="微软雅黑" panose="020B0503020204020204" pitchFamily="34" charset="-122"/>
              </a:rPr>
              <a:t>PostgreSQL + </a:t>
            </a:r>
            <a:r>
              <a:rPr lang="en-US" altLang="zh-CN" sz="4000" b="1" dirty="0" err="1">
                <a:latin typeface="微软雅黑" panose="020B0503020204020204" pitchFamily="34" charset="-122"/>
                <a:ea typeface="微软雅黑" panose="020B0503020204020204" pitchFamily="34" charset="-122"/>
              </a:rPr>
              <a:t>PgVector</a:t>
            </a:r>
            <a:r>
              <a:rPr lang="en-US" altLang="zh-CN" sz="4000" b="1" dirty="0">
                <a:latin typeface="微软雅黑" panose="020B0503020204020204" pitchFamily="34" charset="-122"/>
                <a:ea typeface="微软雅黑" panose="020B0503020204020204" pitchFamily="34" charset="-122"/>
              </a:rPr>
              <a:t> Extension</a:t>
            </a:r>
            <a:br>
              <a:rPr lang="en-US" altLang="zh-CN" sz="4000" b="1" dirty="0">
                <a:latin typeface="微软雅黑" panose="020B0503020204020204" pitchFamily="34" charset="-122"/>
                <a:ea typeface="微软雅黑" panose="020B0503020204020204" pitchFamily="34" charset="-122"/>
              </a:rPr>
            </a:br>
            <a:r>
              <a:rPr lang="en-US" altLang="zh-CN" sz="4000" b="1" dirty="0">
                <a:latin typeface="微软雅黑" panose="020B0503020204020204" pitchFamily="34" charset="-122"/>
                <a:ea typeface="微软雅黑" panose="020B0503020204020204" pitchFamily="34" charset="-122"/>
              </a:rPr>
              <a:t>vs</a:t>
            </a:r>
            <a:br>
              <a:rPr lang="en-US" altLang="zh-CN" sz="4000" b="1" dirty="0">
                <a:latin typeface="微软雅黑" panose="020B0503020204020204" pitchFamily="34" charset="-122"/>
                <a:ea typeface="微软雅黑" panose="020B0503020204020204" pitchFamily="34" charset="-122"/>
              </a:rPr>
            </a:br>
            <a:r>
              <a:rPr lang="en-US" altLang="zh-CN" sz="4000" b="1" dirty="0" err="1">
                <a:solidFill>
                  <a:srgbClr val="FF0000"/>
                </a:solidFill>
                <a:latin typeface="微软雅黑" panose="020B0503020204020204" pitchFamily="34" charset="-122"/>
                <a:ea typeface="微软雅黑" panose="020B0503020204020204" pitchFamily="34" charset="-122"/>
              </a:rPr>
              <a:t>Qdrant</a:t>
            </a:r>
            <a:br>
              <a:rPr lang="en-US" altLang="zh-CN" dirty="0"/>
            </a:br>
            <a:endParaRPr lang="en-US" dirty="0"/>
          </a:p>
        </p:txBody>
      </p:sp>
      <p:sp>
        <p:nvSpPr>
          <p:cNvPr id="3" name="Subtitle 2">
            <a:extLst>
              <a:ext uri="{FF2B5EF4-FFF2-40B4-BE49-F238E27FC236}">
                <a16:creationId xmlns:a16="http://schemas.microsoft.com/office/drawing/2014/main" id="{B181925A-BCAE-DF0A-7DB8-FE58F78F0FDC}"/>
              </a:ext>
            </a:extLst>
          </p:cNvPr>
          <p:cNvSpPr>
            <a:spLocks noGrp="1"/>
          </p:cNvSpPr>
          <p:nvPr>
            <p:ph type="subTitle" idx="1"/>
          </p:nvPr>
        </p:nvSpPr>
        <p:spPr>
          <a:xfrm>
            <a:off x="2037806" y="4810352"/>
            <a:ext cx="9144000" cy="1655762"/>
          </a:xfrm>
        </p:spPr>
        <p:txBody>
          <a:bodyPr anchor="b"/>
          <a:lstStyle/>
          <a:p>
            <a:pPr algn="r"/>
            <a:r>
              <a:rPr lang="zh-CN" altLang="en-US" dirty="0">
                <a:latin typeface="微软雅黑" panose="020B0503020204020204" pitchFamily="34" charset="-122"/>
                <a:ea typeface="微软雅黑" panose="020B0503020204020204" pitchFamily="34" charset="-122"/>
              </a:rPr>
              <a:t>于斯人也</a:t>
            </a:r>
            <a:endParaRPr lang="en-US" altLang="zh-CN" dirty="0">
              <a:latin typeface="微软雅黑" panose="020B0503020204020204" pitchFamily="34" charset="-122"/>
              <a:ea typeface="微软雅黑" panose="020B0503020204020204" pitchFamily="34" charset="-122"/>
            </a:endParaRPr>
          </a:p>
          <a:p>
            <a:pPr algn="r"/>
            <a:r>
              <a:rPr lang="en-US" altLang="zh-CN" dirty="0" err="1">
                <a:latin typeface="微软雅黑" panose="020B0503020204020204" pitchFamily="34" charset="-122"/>
                <a:ea typeface="微软雅黑" panose="020B0503020204020204" pitchFamily="34" charset="-122"/>
              </a:rPr>
              <a:t>AwesomeYuer@Microshaoft</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1409610"/>
            <a:ext cx="11765280" cy="5243739"/>
          </a:xfrm>
        </p:spPr>
        <p:txBody>
          <a:bodyPr>
            <a:normAutofit lnSpcReduction="10000"/>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简易 </a:t>
            </a:r>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压测</a:t>
            </a:r>
            <a:r>
              <a:rPr lang="zh-CN" altLang="en-US" dirty="0">
                <a:latin typeface="微软雅黑" panose="020B0503020204020204" pitchFamily="34" charset="-122"/>
                <a:ea typeface="微软雅黑" panose="020B0503020204020204" pitchFamily="34" charset="-122"/>
              </a:rPr>
              <a:t>加压控制台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无压力</a:t>
            </a:r>
            <a:r>
              <a:rPr lang="zh-CN" altLang="en-US" dirty="0">
                <a:latin typeface="微软雅黑" panose="020B0503020204020204" pitchFamily="34" charset="-122"/>
                <a:ea typeface="微软雅黑" panose="020B0503020204020204" pitchFamily="34" charset="-122"/>
              </a:rPr>
              <a:t>单元性能测试</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dirty="0">
                <a:latin typeface="微软雅黑" panose="020B0503020204020204" pitchFamily="34" charset="-122"/>
                <a:ea typeface="微软雅黑" panose="020B0503020204020204" pitchFamily="34" charset="-122"/>
                <a:hlinkClick r:id="rId2"/>
              </a:rPr>
              <a:t>VectorDataBases.Performance/manual.md at master · </a:t>
            </a:r>
            <a:r>
              <a:rPr lang="en-US" dirty="0" err="1">
                <a:latin typeface="微软雅黑" panose="020B0503020204020204" pitchFamily="34" charset="-122"/>
                <a:ea typeface="微软雅黑" panose="020B0503020204020204" pitchFamily="34" charset="-122"/>
                <a:hlinkClick r:id="rId2"/>
              </a:rPr>
              <a:t>AwesomeYuer</a:t>
            </a:r>
            <a:r>
              <a:rPr lang="en-US" dirty="0">
                <a:latin typeface="微软雅黑" panose="020B0503020204020204" pitchFamily="34" charset="-122"/>
                <a:ea typeface="微软雅黑" panose="020B0503020204020204" pitchFamily="34" charset="-122"/>
                <a:hlinkClick r:id="rId2"/>
              </a:rPr>
              <a:t>/</a:t>
            </a:r>
            <a:r>
              <a:rPr lang="en-US" dirty="0" err="1">
                <a:latin typeface="微软雅黑" panose="020B0503020204020204" pitchFamily="34" charset="-122"/>
                <a:ea typeface="微软雅黑" panose="020B0503020204020204" pitchFamily="34" charset="-122"/>
                <a:hlinkClick r:id="rId2"/>
              </a:rPr>
              <a:t>VectorDataBases.Performance</a:t>
            </a:r>
            <a:r>
              <a:rPr lang="en-US" dirty="0">
                <a:latin typeface="微软雅黑" panose="020B0503020204020204" pitchFamily="34" charset="-122"/>
                <a:ea typeface="微软雅黑" panose="020B0503020204020204" pitchFamily="34" charset="-122"/>
                <a:hlinkClick r:id="rId2"/>
              </a:rPr>
              <a:t> (github.com)</a:t>
            </a:r>
            <a:endParaRPr lang="en-US" dirty="0">
              <a:latin typeface="微软雅黑" panose="020B0503020204020204" pitchFamily="34" charset="-122"/>
              <a:ea typeface="微软雅黑" panose="020B0503020204020204" pitchFamily="34" charset="-122"/>
            </a:endParaRPr>
          </a:p>
          <a:p>
            <a:pPr lvl="1"/>
            <a:r>
              <a:rPr lang="en-US" dirty="0">
                <a:latin typeface="微软雅黑" panose="020B0503020204020204" pitchFamily="34" charset="-122"/>
                <a:ea typeface="微软雅黑" panose="020B0503020204020204" pitchFamily="34" charset="-122"/>
                <a:hlinkClick r:id="rId3"/>
              </a:rPr>
              <a:t>VectorDataBases.Performance/readme.md at master · </a:t>
            </a:r>
            <a:r>
              <a:rPr lang="en-US" dirty="0" err="1">
                <a:latin typeface="微软雅黑" panose="020B0503020204020204" pitchFamily="34" charset="-122"/>
                <a:ea typeface="微软雅黑" panose="020B0503020204020204" pitchFamily="34" charset="-122"/>
                <a:hlinkClick r:id="rId3"/>
              </a:rPr>
              <a:t>AwesomeYuer</a:t>
            </a:r>
            <a:r>
              <a:rPr lang="en-US" dirty="0">
                <a:latin typeface="微软雅黑" panose="020B0503020204020204" pitchFamily="34" charset="-122"/>
                <a:ea typeface="微软雅黑" panose="020B0503020204020204" pitchFamily="34" charset="-122"/>
                <a:hlinkClick r:id="rId3"/>
              </a:rPr>
              <a:t>/</a:t>
            </a:r>
            <a:r>
              <a:rPr lang="en-US" dirty="0" err="1">
                <a:latin typeface="微软雅黑" panose="020B0503020204020204" pitchFamily="34" charset="-122"/>
                <a:ea typeface="微软雅黑" panose="020B0503020204020204" pitchFamily="34" charset="-122"/>
                <a:hlinkClick r:id="rId3"/>
              </a:rPr>
              <a:t>VectorDataBases.Performance</a:t>
            </a:r>
            <a:r>
              <a:rPr lang="en-US" dirty="0">
                <a:latin typeface="微软雅黑" panose="020B0503020204020204" pitchFamily="34" charset="-122"/>
                <a:ea typeface="微软雅黑" panose="020B0503020204020204" pitchFamily="34" charset="-122"/>
                <a:hlinkClick r:id="rId3"/>
              </a:rPr>
              <a:t> (github.com)</a:t>
            </a:r>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379196" y="104289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113212"/>
            <a:ext cx="10515600" cy="885780"/>
          </a:xfrm>
        </p:spPr>
        <p:txBody>
          <a:bodyPr/>
          <a:lstStyle/>
          <a:p>
            <a:r>
              <a:rPr lang="zh-CN" altLang="en-US" b="1" dirty="0">
                <a:latin typeface="微软雅黑" panose="020B0503020204020204" pitchFamily="34" charset="-122"/>
                <a:ea typeface="微软雅黑" panose="020B0503020204020204" pitchFamily="34" charset="-122"/>
              </a:rPr>
              <a:t>测试场景总体设计</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781278"/>
            <a:ext cx="10515600" cy="6076722"/>
          </a:xfrm>
        </p:spPr>
        <p:txBody>
          <a:bodyPr>
            <a:noAutofit/>
          </a:bodyPr>
          <a:lstStyle/>
          <a:p>
            <a:r>
              <a:rPr lang="zh-CN" altLang="en-US" sz="1400" b="1" dirty="0">
                <a:latin typeface="微软雅黑" panose="020B0503020204020204" pitchFamily="34" charset="-122"/>
                <a:ea typeface="微软雅黑" panose="020B0503020204020204" pitchFamily="34" charset="-122"/>
              </a:rPr>
              <a:t>数据规模</a:t>
            </a:r>
            <a:endParaRPr lang="en-US" altLang="zh-CN" sz="1400" b="1" dirty="0">
              <a:latin typeface="微软雅黑" panose="020B0503020204020204" pitchFamily="34" charset="-122"/>
              <a:ea typeface="微软雅黑" panose="020B0503020204020204" pitchFamily="34" charset="-122"/>
            </a:endParaRPr>
          </a:p>
          <a:p>
            <a:pPr lvl="1"/>
            <a:r>
              <a:rPr lang="en-US" altLang="zh-CN" sz="800" b="1" dirty="0" err="1">
                <a:latin typeface="微软雅黑" panose="020B0503020204020204" pitchFamily="34" charset="-122"/>
                <a:ea typeface="微软雅黑" panose="020B0503020204020204" pitchFamily="34" charset="-122"/>
              </a:rPr>
              <a:t>PgSQL</a:t>
            </a:r>
            <a:endParaRPr lang="en-US" altLang="zh-CN" sz="800" b="1" dirty="0">
              <a:latin typeface="微软雅黑" panose="020B0503020204020204" pitchFamily="34" charset="-122"/>
              <a:ea typeface="微软雅黑" panose="020B0503020204020204" pitchFamily="34" charset="-122"/>
            </a:endParaRPr>
          </a:p>
          <a:p>
            <a:pPr lvl="2"/>
            <a:r>
              <a:rPr lang="zh-CN" altLang="en-US" sz="800" b="1" dirty="0">
                <a:latin typeface="微软雅黑" panose="020B0503020204020204" pitchFamily="34" charset="-122"/>
                <a:ea typeface="微软雅黑" panose="020B0503020204020204" pitchFamily="34" charset="-122"/>
              </a:rPr>
              <a:t>胡总赞助 </a:t>
            </a:r>
            <a:r>
              <a:rPr lang="en-US" altLang="zh-CN" sz="800" b="1" dirty="0">
                <a:highlight>
                  <a:srgbClr val="FFFF00"/>
                </a:highlight>
                <a:latin typeface="微软雅黑" panose="020B0503020204020204" pitchFamily="34" charset="-122"/>
                <a:ea typeface="微软雅黑" panose="020B0503020204020204" pitchFamily="34" charset="-122"/>
              </a:rPr>
              <a:t>11w SQL </a:t>
            </a:r>
            <a:r>
              <a:rPr lang="zh-CN" altLang="en-US" sz="800" b="1" dirty="0">
                <a:latin typeface="微软雅黑" panose="020B0503020204020204" pitchFamily="34" charset="-122"/>
                <a:ea typeface="微软雅黑" panose="020B0503020204020204" pitchFamily="34" charset="-122"/>
              </a:rPr>
              <a:t>随机向量</a:t>
            </a:r>
            <a:endParaRPr lang="en-US" altLang="zh-CN" sz="800" b="1" dirty="0">
              <a:latin typeface="微软雅黑" panose="020B0503020204020204" pitchFamily="34" charset="-122"/>
              <a:ea typeface="微软雅黑" panose="020B0503020204020204" pitchFamily="34" charset="-122"/>
            </a:endParaRPr>
          </a:p>
          <a:p>
            <a:pPr lvl="2"/>
            <a:r>
              <a:rPr lang="en-US" altLang="zh-CN" sz="800" b="1" dirty="0" err="1">
                <a:latin typeface="微软雅黑" panose="020B0503020204020204" pitchFamily="34" charset="-122"/>
                <a:ea typeface="微软雅黑" panose="020B0503020204020204" pitchFamily="34" charset="-122"/>
              </a:rPr>
              <a:t>Openai</a:t>
            </a:r>
            <a:r>
              <a:rPr lang="en-US" altLang="zh-CN" sz="800" b="1" dirty="0">
                <a:latin typeface="微软雅黑" panose="020B0503020204020204" pitchFamily="34" charset="-122"/>
                <a:ea typeface="微软雅黑" panose="020B0503020204020204" pitchFamily="34" charset="-122"/>
              </a:rPr>
              <a:t>-cookbook Wikipedia </a:t>
            </a:r>
            <a:r>
              <a:rPr lang="en-US" altLang="zh-CN" sz="800" b="1" dirty="0">
                <a:highlight>
                  <a:srgbClr val="FFFF00"/>
                </a:highlight>
                <a:latin typeface="微软雅黑" panose="020B0503020204020204" pitchFamily="34" charset="-122"/>
                <a:ea typeface="微软雅黑" panose="020B0503020204020204" pitchFamily="34" charset="-122"/>
              </a:rPr>
              <a:t>25k </a:t>
            </a:r>
            <a:r>
              <a:rPr lang="zh-CN" altLang="en-US" sz="800" b="1" dirty="0">
                <a:latin typeface="微软雅黑" panose="020B0503020204020204" pitchFamily="34" charset="-122"/>
                <a:ea typeface="微软雅黑" panose="020B0503020204020204" pitchFamily="34" charset="-122"/>
              </a:rPr>
              <a:t>文档向量</a:t>
            </a:r>
            <a:endParaRPr lang="en-US" altLang="zh-CN" sz="800" b="1" dirty="0">
              <a:latin typeface="微软雅黑" panose="020B0503020204020204" pitchFamily="34" charset="-122"/>
              <a:ea typeface="微软雅黑" panose="020B0503020204020204" pitchFamily="34" charset="-122"/>
            </a:endParaRPr>
          </a:p>
          <a:p>
            <a:pPr lvl="1"/>
            <a:r>
              <a:rPr lang="en-US" altLang="zh-CN" sz="800" b="1" dirty="0" err="1">
                <a:latin typeface="微软雅黑" panose="020B0503020204020204" pitchFamily="34" charset="-122"/>
                <a:ea typeface="微软雅黑" panose="020B0503020204020204" pitchFamily="34" charset="-122"/>
              </a:rPr>
              <a:t>RediSearch</a:t>
            </a:r>
            <a:endParaRPr lang="en-US" altLang="zh-CN" sz="800" b="1" dirty="0">
              <a:latin typeface="微软雅黑" panose="020B0503020204020204" pitchFamily="34" charset="-122"/>
              <a:ea typeface="微软雅黑" panose="020B0503020204020204" pitchFamily="34" charset="-122"/>
            </a:endParaRPr>
          </a:p>
          <a:p>
            <a:pPr lvl="2"/>
            <a:r>
              <a:rPr lang="en-US" altLang="zh-CN" sz="800" b="1" dirty="0" err="1">
                <a:latin typeface="微软雅黑" panose="020B0503020204020204" pitchFamily="34" charset="-122"/>
                <a:ea typeface="微软雅黑" panose="020B0503020204020204" pitchFamily="34" charset="-122"/>
              </a:rPr>
              <a:t>Openai</a:t>
            </a:r>
            <a:r>
              <a:rPr lang="en-US" altLang="zh-CN" sz="800" b="1" dirty="0">
                <a:latin typeface="微软雅黑" panose="020B0503020204020204" pitchFamily="34" charset="-122"/>
                <a:ea typeface="微软雅黑" panose="020B0503020204020204" pitchFamily="34" charset="-122"/>
              </a:rPr>
              <a:t>-cookbook Wikipedia </a:t>
            </a:r>
            <a:r>
              <a:rPr lang="en-US" altLang="zh-CN" sz="800" b="1" dirty="0">
                <a:highlight>
                  <a:srgbClr val="FFFF00"/>
                </a:highlight>
                <a:latin typeface="微软雅黑" panose="020B0503020204020204" pitchFamily="34" charset="-122"/>
                <a:ea typeface="微软雅黑" panose="020B0503020204020204" pitchFamily="34" charset="-122"/>
              </a:rPr>
              <a:t>25k</a:t>
            </a:r>
            <a:r>
              <a:rPr lang="en-US" altLang="zh-CN" sz="800" b="1" dirty="0">
                <a:latin typeface="微软雅黑" panose="020B0503020204020204" pitchFamily="34" charset="-122"/>
                <a:ea typeface="微软雅黑" panose="020B0503020204020204" pitchFamily="34" charset="-122"/>
              </a:rPr>
              <a:t> </a:t>
            </a:r>
            <a:r>
              <a:rPr lang="zh-CN" altLang="en-US" sz="800" b="1" dirty="0">
                <a:latin typeface="微软雅黑" panose="020B0503020204020204" pitchFamily="34" charset="-122"/>
                <a:ea typeface="微软雅黑" panose="020B0503020204020204" pitchFamily="34" charset="-122"/>
              </a:rPr>
              <a:t>文档向量</a:t>
            </a:r>
            <a:endParaRPr lang="en-US" altLang="zh-CN" sz="800" b="1" dirty="0">
              <a:latin typeface="微软雅黑" panose="020B0503020204020204" pitchFamily="34" charset="-122"/>
              <a:ea typeface="微软雅黑" panose="020B0503020204020204" pitchFamily="34" charset="-122"/>
            </a:endParaRPr>
          </a:p>
          <a:p>
            <a:pPr lvl="2"/>
            <a:r>
              <a:rPr lang="en-US" altLang="zh-CN" sz="800" b="1" dirty="0">
                <a:latin typeface="微软雅黑" panose="020B0503020204020204" pitchFamily="34" charset="-122"/>
                <a:ea typeface="微软雅黑" panose="020B0503020204020204" pitchFamily="34" charset="-122"/>
              </a:rPr>
              <a:t>https://github.com/RediSearch/: </a:t>
            </a:r>
            <a:r>
              <a:rPr lang="en-US" altLang="zh-CN" sz="800" b="1" dirty="0" err="1">
                <a:latin typeface="微软雅黑" panose="020B0503020204020204" pitchFamily="34" charset="-122"/>
                <a:ea typeface="微软雅黑" panose="020B0503020204020204" pitchFamily="34" charset="-122"/>
              </a:rPr>
              <a:t>RediSearch</a:t>
            </a:r>
            <a:r>
              <a:rPr lang="en-US" altLang="zh-CN" sz="800" b="1" dirty="0">
                <a:latin typeface="微软雅黑" panose="020B0503020204020204" pitchFamily="34" charset="-122"/>
                <a:ea typeface="微软雅黑" panose="020B0503020204020204" pitchFamily="34" charset="-122"/>
              </a:rPr>
              <a:t>/docs/docs/</a:t>
            </a:r>
            <a:r>
              <a:rPr lang="en-US" altLang="zh-CN" sz="800" b="1" dirty="0" err="1">
                <a:latin typeface="微软雅黑" panose="020B0503020204020204" pitchFamily="34" charset="-122"/>
                <a:ea typeface="微软雅黑" panose="020B0503020204020204" pitchFamily="34" charset="-122"/>
              </a:rPr>
              <a:t>vecsim-hybrid_queries_examples.ipynb</a:t>
            </a:r>
            <a:r>
              <a:rPr lang="en-US" altLang="zh-CN" sz="800" b="1" dirty="0">
                <a:latin typeface="微软雅黑" panose="020B0503020204020204" pitchFamily="34" charset="-122"/>
                <a:ea typeface="微软雅黑" panose="020B0503020204020204" pitchFamily="34" charset="-122"/>
              </a:rPr>
              <a:t> </a:t>
            </a:r>
            <a:r>
              <a:rPr lang="en-US" altLang="zh-CN" sz="800" b="1" dirty="0">
                <a:highlight>
                  <a:srgbClr val="FFFF00"/>
                </a:highlight>
                <a:latin typeface="微软雅黑" panose="020B0503020204020204" pitchFamily="34" charset="-122"/>
                <a:ea typeface="微软雅黑" panose="020B0503020204020204" pitchFamily="34" charset="-122"/>
              </a:rPr>
              <a:t>225k</a:t>
            </a:r>
            <a:r>
              <a:rPr lang="en-US" altLang="zh-CN" sz="800" b="1" dirty="0">
                <a:latin typeface="微软雅黑" panose="020B0503020204020204" pitchFamily="34" charset="-122"/>
                <a:ea typeface="微软雅黑" panose="020B0503020204020204" pitchFamily="34" charset="-122"/>
              </a:rPr>
              <a:t> </a:t>
            </a:r>
            <a:r>
              <a:rPr lang="zh-CN" altLang="en-US" sz="800" b="1" dirty="0">
                <a:latin typeface="微软雅黑" panose="020B0503020204020204" pitchFamily="34" charset="-122"/>
                <a:ea typeface="微软雅黑" panose="020B0503020204020204" pitchFamily="34" charset="-122"/>
              </a:rPr>
              <a:t>随机向量</a:t>
            </a:r>
            <a:endParaRPr lang="en-US" altLang="zh-CN" sz="8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Qdrant</a:t>
            </a:r>
            <a:endParaRPr lang="en-US" altLang="zh-CN" sz="900" b="1" dirty="0">
              <a:latin typeface="微软雅黑" panose="020B0503020204020204" pitchFamily="34" charset="-122"/>
              <a:ea typeface="微软雅黑" panose="020B0503020204020204" pitchFamily="34" charset="-122"/>
            </a:endParaRPr>
          </a:p>
          <a:p>
            <a:pPr lvl="2"/>
            <a:r>
              <a:rPr lang="en-US" altLang="zh-CN" sz="800" b="1" dirty="0" err="1">
                <a:latin typeface="微软雅黑" panose="020B0503020204020204" pitchFamily="34" charset="-122"/>
                <a:ea typeface="微软雅黑" panose="020B0503020204020204" pitchFamily="34" charset="-122"/>
              </a:rPr>
              <a:t>Openai</a:t>
            </a:r>
            <a:r>
              <a:rPr lang="en-US" altLang="zh-CN" sz="800" b="1" dirty="0">
                <a:latin typeface="微软雅黑" panose="020B0503020204020204" pitchFamily="34" charset="-122"/>
                <a:ea typeface="微软雅黑" panose="020B0503020204020204" pitchFamily="34" charset="-122"/>
              </a:rPr>
              <a:t>-cookbook Wikipedia </a:t>
            </a:r>
            <a:r>
              <a:rPr lang="en-US" altLang="zh-CN" sz="800" b="1" dirty="0">
                <a:highlight>
                  <a:srgbClr val="FFFF00"/>
                </a:highlight>
                <a:latin typeface="微软雅黑" panose="020B0503020204020204" pitchFamily="34" charset="-122"/>
                <a:ea typeface="微软雅黑" panose="020B0503020204020204" pitchFamily="34" charset="-122"/>
              </a:rPr>
              <a:t>25k</a:t>
            </a:r>
            <a:r>
              <a:rPr lang="en-US" altLang="zh-CN" sz="800" b="1" dirty="0">
                <a:latin typeface="微软雅黑" panose="020B0503020204020204" pitchFamily="34" charset="-122"/>
                <a:ea typeface="微软雅黑" panose="020B0503020204020204" pitchFamily="34" charset="-122"/>
              </a:rPr>
              <a:t> </a:t>
            </a:r>
            <a:r>
              <a:rPr lang="zh-CN" altLang="en-US" sz="800" b="1" dirty="0">
                <a:latin typeface="微软雅黑" panose="020B0503020204020204" pitchFamily="34" charset="-122"/>
                <a:ea typeface="微软雅黑" panose="020B0503020204020204" pitchFamily="34" charset="-122"/>
              </a:rPr>
              <a:t>文档向量</a:t>
            </a:r>
            <a:endParaRPr lang="en-US" altLang="zh-CN" sz="800" b="1" dirty="0">
              <a:latin typeface="微软雅黑" panose="020B0503020204020204" pitchFamily="34" charset="-122"/>
              <a:ea typeface="微软雅黑" panose="020B0503020204020204" pitchFamily="34" charset="-122"/>
            </a:endParaRPr>
          </a:p>
          <a:p>
            <a:pPr lvl="2"/>
            <a:r>
              <a:rPr lang="en-US" altLang="zh-CN" sz="800" b="1" dirty="0">
                <a:highlight>
                  <a:srgbClr val="FFFF00"/>
                </a:highlight>
                <a:latin typeface="微软雅黑" panose="020B0503020204020204" pitchFamily="34" charset="-122"/>
                <a:ea typeface="微软雅黑" panose="020B0503020204020204" pitchFamily="34" charset="-122"/>
              </a:rPr>
              <a:t>50w/100w </a:t>
            </a:r>
            <a:r>
              <a:rPr lang="zh-CN" altLang="en-US" sz="800" b="1" dirty="0">
                <a:latin typeface="微软雅黑" panose="020B0503020204020204" pitchFamily="34" charset="-122"/>
                <a:ea typeface="微软雅黑" panose="020B0503020204020204" pitchFamily="34" charset="-122"/>
              </a:rPr>
              <a:t>随机向量</a:t>
            </a:r>
            <a:endParaRPr lang="en-US" altLang="zh-CN" sz="8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基本功能</a:t>
            </a:r>
            <a:endParaRPr lang="en-US" altLang="zh-CN" sz="1400" b="1" dirty="0">
              <a:latin typeface="微软雅黑" panose="020B0503020204020204" pitchFamily="34" charset="-122"/>
              <a:ea typeface="微软雅黑" panose="020B0503020204020204" pitchFamily="34" charset="-122"/>
            </a:endParaRPr>
          </a:p>
          <a:p>
            <a:pPr lvl="1"/>
            <a:r>
              <a:rPr lang="en-US" altLang="zh-CN" sz="800" b="1" dirty="0" err="1">
                <a:latin typeface="微软雅黑" panose="020B0503020204020204" pitchFamily="34" charset="-122"/>
                <a:ea typeface="微软雅黑" panose="020B0503020204020204" pitchFamily="34" charset="-122"/>
              </a:rPr>
              <a:t>PgSQL</a:t>
            </a:r>
            <a:endParaRPr lang="en-US" altLang="zh-CN" sz="800" b="1" dirty="0">
              <a:latin typeface="微软雅黑" panose="020B0503020204020204" pitchFamily="34" charset="-122"/>
              <a:ea typeface="微软雅黑" panose="020B0503020204020204" pitchFamily="34" charset="-122"/>
            </a:endParaRPr>
          </a:p>
          <a:p>
            <a:pPr lvl="2"/>
            <a:r>
              <a:rPr lang="zh-CN" altLang="en-US" sz="800" b="1" dirty="0">
                <a:latin typeface="微软雅黑" panose="020B0503020204020204" pitchFamily="34" charset="-122"/>
                <a:ea typeface="微软雅黑" panose="020B0503020204020204" pitchFamily="34" charset="-122"/>
              </a:rPr>
              <a:t>使用</a:t>
            </a:r>
            <a:r>
              <a:rPr lang="en-US" altLang="zh-CN" sz="800" b="1" dirty="0" err="1">
                <a:highlight>
                  <a:srgbClr val="FFFF00"/>
                </a:highlight>
                <a:latin typeface="微软雅黑" panose="020B0503020204020204" pitchFamily="34" charset="-122"/>
                <a:ea typeface="微软雅黑" panose="020B0503020204020204" pitchFamily="34" charset="-122"/>
              </a:rPr>
              <a:t>ivfflat</a:t>
            </a:r>
            <a:r>
              <a:rPr lang="en-US" altLang="zh-CN" sz="800" b="1" dirty="0">
                <a:highlight>
                  <a:srgbClr val="FFFF00"/>
                </a:highlight>
                <a:latin typeface="微软雅黑" panose="020B0503020204020204" pitchFamily="34" charset="-122"/>
                <a:ea typeface="微软雅黑" panose="020B0503020204020204" pitchFamily="34" charset="-122"/>
              </a:rPr>
              <a:t> cosine</a:t>
            </a:r>
            <a:r>
              <a:rPr lang="zh-CN" altLang="en-US" sz="800" b="1" dirty="0">
                <a:latin typeface="微软雅黑" panose="020B0503020204020204" pitchFamily="34" charset="-122"/>
                <a:ea typeface="微软雅黑" panose="020B0503020204020204" pitchFamily="34" charset="-122"/>
              </a:rPr>
              <a:t>相关优化索引，按与随机查询向量余弦距离正序返回数据表中</a:t>
            </a:r>
            <a:r>
              <a:rPr lang="en-US" altLang="zh-CN" sz="800" b="1" dirty="0">
                <a:latin typeface="微软雅黑" panose="020B0503020204020204" pitchFamily="34" charset="-122"/>
                <a:ea typeface="微软雅黑" panose="020B0503020204020204" pitchFamily="34" charset="-122"/>
              </a:rPr>
              <a:t>20</a:t>
            </a:r>
            <a:r>
              <a:rPr lang="zh-CN" altLang="en-US" sz="800" b="1" dirty="0">
                <a:latin typeface="微软雅黑" panose="020B0503020204020204" pitchFamily="34" charset="-122"/>
                <a:ea typeface="微软雅黑" panose="020B0503020204020204" pitchFamily="34" charset="-122"/>
              </a:rPr>
              <a:t>条结果</a:t>
            </a:r>
            <a:endParaRPr lang="en-US" altLang="zh-CN" sz="800" b="1" dirty="0">
              <a:latin typeface="微软雅黑" panose="020B0503020204020204" pitchFamily="34" charset="-122"/>
              <a:ea typeface="微软雅黑" panose="020B0503020204020204" pitchFamily="34" charset="-122"/>
            </a:endParaRPr>
          </a:p>
          <a:p>
            <a:pPr lvl="1"/>
            <a:r>
              <a:rPr lang="en-US" altLang="zh-CN" sz="800" b="1" dirty="0">
                <a:latin typeface="微软雅黑" panose="020B0503020204020204" pitchFamily="34" charset="-122"/>
                <a:ea typeface="微软雅黑" panose="020B0503020204020204" pitchFamily="34" charset="-122"/>
              </a:rPr>
              <a:t>Redis</a:t>
            </a:r>
          </a:p>
          <a:p>
            <a:pPr lvl="2"/>
            <a:r>
              <a:rPr lang="zh-CN" altLang="en-US" sz="800" b="1" dirty="0">
                <a:latin typeface="微软雅黑" panose="020B0503020204020204" pitchFamily="34" charset="-122"/>
                <a:ea typeface="微软雅黑" panose="020B0503020204020204" pitchFamily="34" charset="-122"/>
              </a:rPr>
              <a:t>使用 </a:t>
            </a:r>
            <a:r>
              <a:rPr lang="en-US" altLang="zh-CN" sz="800" b="1" dirty="0">
                <a:highlight>
                  <a:srgbClr val="FFFF00"/>
                </a:highlight>
                <a:latin typeface="微软雅黑" panose="020B0503020204020204" pitchFamily="34" charset="-122"/>
                <a:ea typeface="微软雅黑" panose="020B0503020204020204" pitchFamily="34" charset="-122"/>
              </a:rPr>
              <a:t>IVF_FLAT </a:t>
            </a:r>
            <a:r>
              <a:rPr lang="zh-CN" altLang="en-US" sz="800" b="1" dirty="0">
                <a:latin typeface="微软雅黑" panose="020B0503020204020204" pitchFamily="34" charset="-122"/>
                <a:ea typeface="微软雅黑" panose="020B0503020204020204" pitchFamily="34" charset="-122"/>
              </a:rPr>
              <a:t>索引，按与随机查询向量</a:t>
            </a:r>
            <a:r>
              <a:rPr lang="en-US" altLang="zh-CN" sz="800" b="1" dirty="0">
                <a:latin typeface="微软雅黑" panose="020B0503020204020204" pitchFamily="34" charset="-122"/>
                <a:ea typeface="微软雅黑" panose="020B0503020204020204" pitchFamily="34" charset="-122"/>
              </a:rPr>
              <a:t>KNN</a:t>
            </a:r>
            <a:r>
              <a:rPr lang="zh-CN" altLang="en-US" sz="800" b="1" dirty="0">
                <a:latin typeface="微软雅黑" panose="020B0503020204020204" pitchFamily="34" charset="-122"/>
                <a:ea typeface="微软雅黑" panose="020B0503020204020204" pitchFamily="34" charset="-122"/>
              </a:rPr>
              <a:t>余弦距离正序返回数据表中</a:t>
            </a:r>
            <a:r>
              <a:rPr lang="en-US" altLang="zh-CN" sz="800" b="1" dirty="0">
                <a:latin typeface="微软雅黑" panose="020B0503020204020204" pitchFamily="34" charset="-122"/>
                <a:ea typeface="微软雅黑" panose="020B0503020204020204" pitchFamily="34" charset="-122"/>
              </a:rPr>
              <a:t>20</a:t>
            </a:r>
            <a:r>
              <a:rPr lang="zh-CN" altLang="en-US" sz="800" b="1" dirty="0">
                <a:latin typeface="微软雅黑" panose="020B0503020204020204" pitchFamily="34" charset="-122"/>
                <a:ea typeface="微软雅黑" panose="020B0503020204020204" pitchFamily="34" charset="-122"/>
              </a:rPr>
              <a:t>条结果</a:t>
            </a:r>
            <a:endParaRPr lang="en-US" altLang="zh-CN" sz="800" b="1" dirty="0">
              <a:latin typeface="微软雅黑" panose="020B0503020204020204" pitchFamily="34" charset="-122"/>
              <a:ea typeface="微软雅黑" panose="020B0503020204020204" pitchFamily="34" charset="-122"/>
            </a:endParaRPr>
          </a:p>
          <a:p>
            <a:pPr lvl="2"/>
            <a:r>
              <a:rPr lang="zh-CN" altLang="en-US" sz="800" b="1" dirty="0">
                <a:latin typeface="微软雅黑" panose="020B0503020204020204" pitchFamily="34" charset="-122"/>
                <a:ea typeface="微软雅黑" panose="020B0503020204020204" pitchFamily="34" charset="-122"/>
              </a:rPr>
              <a:t>使用 </a:t>
            </a:r>
            <a:r>
              <a:rPr lang="en-US" altLang="zh-CN" sz="800" b="1" dirty="0">
                <a:highlight>
                  <a:srgbClr val="FFFF00"/>
                </a:highlight>
                <a:latin typeface="微软雅黑" panose="020B0503020204020204" pitchFamily="34" charset="-122"/>
                <a:ea typeface="微软雅黑" panose="020B0503020204020204" pitchFamily="34" charset="-122"/>
              </a:rPr>
              <a:t>HNSW</a:t>
            </a:r>
            <a:r>
              <a:rPr lang="en-US" altLang="zh-CN" sz="800" b="1" dirty="0">
                <a:latin typeface="微软雅黑" panose="020B0503020204020204" pitchFamily="34" charset="-122"/>
                <a:ea typeface="微软雅黑" panose="020B0503020204020204" pitchFamily="34" charset="-122"/>
              </a:rPr>
              <a:t> </a:t>
            </a:r>
            <a:r>
              <a:rPr lang="zh-CN" altLang="en-US" sz="800" b="1" dirty="0">
                <a:latin typeface="微软雅黑" panose="020B0503020204020204" pitchFamily="34" charset="-122"/>
                <a:ea typeface="微软雅黑" panose="020B0503020204020204" pitchFamily="34" charset="-122"/>
              </a:rPr>
              <a:t>索引，按与随机查询向量</a:t>
            </a:r>
            <a:r>
              <a:rPr lang="en-US" altLang="zh-CN" sz="800" b="1" dirty="0">
                <a:latin typeface="微软雅黑" panose="020B0503020204020204" pitchFamily="34" charset="-122"/>
                <a:ea typeface="微软雅黑" panose="020B0503020204020204" pitchFamily="34" charset="-122"/>
              </a:rPr>
              <a:t>KNN</a:t>
            </a:r>
            <a:r>
              <a:rPr lang="zh-CN" altLang="en-US" sz="800" b="1" dirty="0">
                <a:latin typeface="微软雅黑" panose="020B0503020204020204" pitchFamily="34" charset="-122"/>
                <a:ea typeface="微软雅黑" panose="020B0503020204020204" pitchFamily="34" charset="-122"/>
              </a:rPr>
              <a:t>余弦距离正序返回数据表中</a:t>
            </a:r>
            <a:r>
              <a:rPr lang="en-US" altLang="zh-CN" sz="800" b="1" dirty="0">
                <a:latin typeface="微软雅黑" panose="020B0503020204020204" pitchFamily="34" charset="-122"/>
                <a:ea typeface="微软雅黑" panose="020B0503020204020204" pitchFamily="34" charset="-122"/>
              </a:rPr>
              <a:t>20</a:t>
            </a:r>
            <a:r>
              <a:rPr lang="zh-CN" altLang="en-US" sz="800" b="1" dirty="0">
                <a:latin typeface="微软雅黑" panose="020B0503020204020204" pitchFamily="34" charset="-122"/>
                <a:ea typeface="微软雅黑" panose="020B0503020204020204" pitchFamily="34" charset="-122"/>
              </a:rPr>
              <a:t>条结果</a:t>
            </a:r>
            <a:endParaRPr lang="en-US" altLang="zh-CN" sz="8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Qdrant</a:t>
            </a:r>
            <a:endParaRPr lang="en-US" altLang="zh-CN" sz="900" b="1" dirty="0">
              <a:latin typeface="微软雅黑" panose="020B0503020204020204" pitchFamily="34" charset="-122"/>
              <a:ea typeface="微软雅黑" panose="020B0503020204020204" pitchFamily="34" charset="-122"/>
            </a:endParaRPr>
          </a:p>
          <a:p>
            <a:pPr lvl="2"/>
            <a:r>
              <a:rPr lang="zh-CN" altLang="en-US" sz="800" b="1" dirty="0">
                <a:latin typeface="微软雅黑" panose="020B0503020204020204" pitchFamily="34" charset="-122"/>
                <a:ea typeface="微软雅黑" panose="020B0503020204020204" pitchFamily="34" charset="-122"/>
              </a:rPr>
              <a:t>使用 </a:t>
            </a:r>
            <a:r>
              <a:rPr lang="en-US" altLang="zh-CN" sz="800" b="1" dirty="0">
                <a:highlight>
                  <a:srgbClr val="FFFF00"/>
                </a:highlight>
                <a:latin typeface="微软雅黑" panose="020B0503020204020204" pitchFamily="34" charset="-122"/>
                <a:ea typeface="微软雅黑" panose="020B0503020204020204" pitchFamily="34" charset="-122"/>
              </a:rPr>
              <a:t>HNSW</a:t>
            </a:r>
            <a:r>
              <a:rPr lang="en-US" altLang="zh-CN" sz="800" b="1" dirty="0">
                <a:latin typeface="微软雅黑" panose="020B0503020204020204" pitchFamily="34" charset="-122"/>
                <a:ea typeface="微软雅黑" panose="020B0503020204020204" pitchFamily="34" charset="-122"/>
              </a:rPr>
              <a:t> </a:t>
            </a:r>
            <a:r>
              <a:rPr lang="zh-CN" altLang="en-US" sz="800" b="1" dirty="0">
                <a:latin typeface="微软雅黑" panose="020B0503020204020204" pitchFamily="34" charset="-122"/>
                <a:ea typeface="微软雅黑" panose="020B0503020204020204" pitchFamily="34" charset="-122"/>
              </a:rPr>
              <a:t>索引，</a:t>
            </a:r>
            <a:r>
              <a:rPr lang="en-US" altLang="zh-CN" sz="800" b="1" dirty="0" err="1">
                <a:latin typeface="微软雅黑" panose="020B0503020204020204" pitchFamily="34" charset="-122"/>
                <a:ea typeface="微软雅黑" panose="020B0503020204020204" pitchFamily="34" charset="-122"/>
              </a:rPr>
              <a:t>Grpc</a:t>
            </a:r>
            <a:r>
              <a:rPr lang="zh-CN" altLang="en-US" sz="800" b="1" dirty="0">
                <a:latin typeface="微软雅黑" panose="020B0503020204020204" pitchFamily="34" charset="-122"/>
                <a:ea typeface="微软雅黑" panose="020B0503020204020204" pitchFamily="34" charset="-122"/>
              </a:rPr>
              <a:t>远程调用，按与随机查询向量余弦距离正序返回数据表中</a:t>
            </a:r>
            <a:r>
              <a:rPr lang="en-US" altLang="zh-CN" sz="800" b="1" dirty="0">
                <a:latin typeface="微软雅黑" panose="020B0503020204020204" pitchFamily="34" charset="-122"/>
                <a:ea typeface="微软雅黑" panose="020B0503020204020204" pitchFamily="34" charset="-122"/>
              </a:rPr>
              <a:t>20</a:t>
            </a:r>
            <a:r>
              <a:rPr lang="zh-CN" altLang="en-US" sz="800" b="1" dirty="0">
                <a:latin typeface="微软雅黑" panose="020B0503020204020204" pitchFamily="34" charset="-122"/>
                <a:ea typeface="微软雅黑" panose="020B0503020204020204" pitchFamily="34" charset="-122"/>
              </a:rPr>
              <a:t>条结果</a:t>
            </a:r>
            <a:endParaRPr lang="en-US" altLang="zh-CN" sz="800" b="1" dirty="0">
              <a:latin typeface="微软雅黑" panose="020B0503020204020204" pitchFamily="34" charset="-122"/>
              <a:ea typeface="微软雅黑" panose="020B0503020204020204" pitchFamily="34" charset="-122"/>
            </a:endParaRPr>
          </a:p>
          <a:p>
            <a:pPr lvl="2"/>
            <a:r>
              <a:rPr lang="zh-CN" altLang="en-US" sz="800" b="1" dirty="0">
                <a:latin typeface="微软雅黑" panose="020B0503020204020204" pitchFamily="34" charset="-122"/>
                <a:ea typeface="微软雅黑" panose="020B0503020204020204" pitchFamily="34" charset="-122"/>
              </a:rPr>
              <a:t>使用 </a:t>
            </a:r>
            <a:r>
              <a:rPr lang="en-US" altLang="zh-CN" sz="800" b="1" dirty="0">
                <a:highlight>
                  <a:srgbClr val="FFFF00"/>
                </a:highlight>
                <a:latin typeface="微软雅黑" panose="020B0503020204020204" pitchFamily="34" charset="-122"/>
                <a:ea typeface="微软雅黑" panose="020B0503020204020204" pitchFamily="34" charset="-122"/>
              </a:rPr>
              <a:t>HNSW</a:t>
            </a:r>
            <a:r>
              <a:rPr lang="en-US" altLang="zh-CN" sz="800" b="1" dirty="0">
                <a:latin typeface="微软雅黑" panose="020B0503020204020204" pitchFamily="34" charset="-122"/>
                <a:ea typeface="微软雅黑" panose="020B0503020204020204" pitchFamily="34" charset="-122"/>
              </a:rPr>
              <a:t> </a:t>
            </a:r>
            <a:r>
              <a:rPr lang="zh-CN" altLang="en-US" sz="800" b="1" dirty="0">
                <a:latin typeface="微软雅黑" panose="020B0503020204020204" pitchFamily="34" charset="-122"/>
                <a:ea typeface="微软雅黑" panose="020B0503020204020204" pitchFamily="34" charset="-122"/>
              </a:rPr>
              <a:t>索引，</a:t>
            </a:r>
            <a:r>
              <a:rPr lang="en-US" altLang="zh-CN" sz="800" b="1" dirty="0">
                <a:latin typeface="微软雅黑" panose="020B0503020204020204" pitchFamily="34" charset="-122"/>
                <a:ea typeface="微软雅黑" panose="020B0503020204020204" pitchFamily="34" charset="-122"/>
              </a:rPr>
              <a:t>SK HTTP API </a:t>
            </a:r>
            <a:r>
              <a:rPr lang="zh-CN" altLang="en-US" sz="800" b="1" dirty="0">
                <a:latin typeface="微软雅黑" panose="020B0503020204020204" pitchFamily="34" charset="-122"/>
                <a:ea typeface="微软雅黑" panose="020B0503020204020204" pitchFamily="34" charset="-122"/>
              </a:rPr>
              <a:t>远程调用，按与随机查询向量余弦距离正序返回数据表中</a:t>
            </a:r>
            <a:r>
              <a:rPr lang="en-US" altLang="zh-CN" sz="800" b="1" dirty="0">
                <a:latin typeface="微软雅黑" panose="020B0503020204020204" pitchFamily="34" charset="-122"/>
                <a:ea typeface="微软雅黑" panose="020B0503020204020204" pitchFamily="34" charset="-122"/>
              </a:rPr>
              <a:t>20</a:t>
            </a:r>
            <a:r>
              <a:rPr lang="zh-CN" altLang="en-US" sz="800" b="1" dirty="0">
                <a:latin typeface="微软雅黑" panose="020B0503020204020204" pitchFamily="34" charset="-122"/>
                <a:ea typeface="微软雅黑" panose="020B0503020204020204" pitchFamily="34" charset="-122"/>
              </a:rPr>
              <a:t>条结果</a:t>
            </a:r>
            <a:endParaRPr lang="en-US" altLang="zh-CN" sz="800" b="1" dirty="0">
              <a:latin typeface="微软雅黑" panose="020B0503020204020204" pitchFamily="34" charset="-122"/>
              <a:ea typeface="微软雅黑" panose="020B0503020204020204" pitchFamily="34" charset="-122"/>
            </a:endParaRPr>
          </a:p>
          <a:p>
            <a:r>
              <a:rPr lang="en-US" altLang="zh-CN" sz="1100" b="1" dirty="0" err="1">
                <a:latin typeface="微软雅黑" panose="020B0503020204020204" pitchFamily="34" charset="-122"/>
                <a:ea typeface="微软雅黑" panose="020B0503020204020204" pitchFamily="34" charset="-122"/>
              </a:rPr>
              <a:t>WebApi</a:t>
            </a:r>
            <a:r>
              <a:rPr lang="en-US" altLang="zh-CN" sz="1100" b="1" dirty="0">
                <a:latin typeface="微软雅黑" panose="020B0503020204020204" pitchFamily="34" charset="-122"/>
                <a:ea typeface="微软雅黑" panose="020B0503020204020204" pitchFamily="34" charset="-122"/>
              </a:rPr>
              <a:t> </a:t>
            </a:r>
            <a:r>
              <a:rPr lang="zh-CN" altLang="en-US" sz="1100" b="1" dirty="0">
                <a:highlight>
                  <a:srgbClr val="FFFF00"/>
                </a:highlight>
                <a:latin typeface="微软雅黑" panose="020B0503020204020204" pitchFamily="34" charset="-122"/>
                <a:ea typeface="微软雅黑" panose="020B0503020204020204" pitchFamily="34" charset="-122"/>
              </a:rPr>
              <a:t>压测</a:t>
            </a:r>
            <a:endParaRPr lang="en-US" altLang="zh-CN" sz="1100" b="1" dirty="0">
              <a:highlight>
                <a:srgbClr val="FFFF00"/>
              </a:highlight>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WebApiBenchmark</a:t>
            </a:r>
            <a:endParaRPr lang="en-US" altLang="zh-CN" sz="1000" b="1" dirty="0">
              <a:latin typeface="微软雅黑" panose="020B0503020204020204" pitchFamily="34" charset="-122"/>
              <a:ea typeface="微软雅黑" panose="020B0503020204020204" pitchFamily="34" charset="-122"/>
            </a:endParaRPr>
          </a:p>
          <a:p>
            <a:r>
              <a:rPr lang="zh-CN" altLang="en-US" sz="1100" b="1" dirty="0">
                <a:latin typeface="微软雅黑" panose="020B0503020204020204" pitchFamily="34" charset="-122"/>
                <a:ea typeface="微软雅黑" panose="020B0503020204020204" pitchFamily="34" charset="-122"/>
              </a:rPr>
              <a:t>单元性能测试</a:t>
            </a:r>
            <a:endParaRPr lang="en-US" altLang="zh-CN" sz="11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BenchmarkDotNet</a:t>
            </a:r>
            <a:endParaRPr lang="en-US" altLang="zh-CN" sz="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100</a:t>
            </a:r>
            <a:r>
              <a:rPr lang="zh-CN" altLang="en-US" b="1" dirty="0">
                <a:latin typeface="微软雅黑" panose="020B0503020204020204" pitchFamily="34" charset="-122"/>
                <a:ea typeface="微软雅黑" panose="020B0503020204020204" pitchFamily="34" charset="-122"/>
              </a:rPr>
              <a:t>万随机向量是啥概念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p:txBody>
          <a:bodyPr/>
          <a:lstStyle/>
          <a:p>
            <a:r>
              <a:rPr lang="zh-CN" altLang="en-US" b="1" dirty="0">
                <a:latin typeface="微软雅黑" panose="020B0503020204020204" pitchFamily="34" charset="-122"/>
                <a:ea typeface="微软雅黑" panose="020B0503020204020204" pitchFamily="34" charset="-122"/>
              </a:rPr>
              <a:t>假设每篇文档 </a:t>
            </a:r>
            <a:r>
              <a:rPr lang="en-US" altLang="zh-CN" b="1" dirty="0">
                <a:latin typeface="微软雅黑" panose="020B0503020204020204" pitchFamily="34" charset="-122"/>
                <a:ea typeface="微软雅黑" panose="020B0503020204020204" pitchFamily="34" charset="-122"/>
              </a:rPr>
              <a:t>5000 </a:t>
            </a:r>
            <a:r>
              <a:rPr lang="zh-CN" altLang="en-US" b="1" dirty="0">
                <a:latin typeface="微软雅黑" panose="020B0503020204020204" pitchFamily="34" charset="-122"/>
                <a:ea typeface="微软雅黑" panose="020B0503020204020204" pitchFamily="34" charset="-122"/>
              </a:rPr>
              <a:t>字，</a:t>
            </a:r>
            <a:r>
              <a:rPr lang="en-US" altLang="zh-CN" b="1" dirty="0">
                <a:latin typeface="微软雅黑" panose="020B0503020204020204" pitchFamily="34" charset="-122"/>
                <a:ea typeface="微软雅黑" panose="020B0503020204020204" pitchFamily="34" charset="-122"/>
              </a:rPr>
              <a:t>200</a:t>
            </a:r>
            <a:r>
              <a:rPr lang="zh-CN" altLang="en-US" b="1" dirty="0">
                <a:latin typeface="微软雅黑" panose="020B0503020204020204" pitchFamily="34" charset="-122"/>
                <a:ea typeface="微软雅黑" panose="020B0503020204020204" pitchFamily="34" charset="-122"/>
              </a:rPr>
              <a:t>字</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向量</a:t>
            </a:r>
            <a:endParaRPr lang="en-US" altLang="zh-CN" b="1"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200</a:t>
            </a:r>
            <a:r>
              <a:rPr lang="zh-CN" altLang="en-US" dirty="0">
                <a:latin typeface="微软雅黑" panose="020B0503020204020204" pitchFamily="34" charset="-122"/>
                <a:ea typeface="微软雅黑" panose="020B0503020204020204" pitchFamily="34" charset="-122"/>
              </a:rPr>
              <a:t>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块</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25</a:t>
            </a:r>
            <a:r>
              <a:rPr lang="zh-CN" altLang="en-US" dirty="0">
                <a:latin typeface="微软雅黑" panose="020B0503020204020204" pitchFamily="34" charset="-122"/>
                <a:ea typeface="微软雅黑" panose="020B0503020204020204" pitchFamily="34" charset="-122"/>
              </a:rPr>
              <a:t>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文档</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100</a:t>
            </a:r>
            <a:r>
              <a:rPr lang="zh-CN" altLang="en-US" dirty="0">
                <a:latin typeface="微软雅黑" panose="020B0503020204020204" pitchFamily="34" charset="-122"/>
                <a:ea typeface="微软雅黑" panose="020B0503020204020204" pitchFamily="34" charset="-122"/>
              </a:rPr>
              <a:t>万随机向量相当于</a:t>
            </a:r>
            <a:r>
              <a:rPr lang="en-US" altLang="zh-CN" dirty="0">
                <a:latin typeface="微软雅黑" panose="020B0503020204020204" pitchFamily="34" charset="-122"/>
                <a:ea typeface="微软雅黑" panose="020B0503020204020204" pitchFamily="34" charset="-122"/>
              </a:rPr>
              <a:t>4W</a:t>
            </a:r>
            <a:r>
              <a:rPr lang="zh-CN" altLang="en-US" dirty="0">
                <a:latin typeface="微软雅黑" panose="020B0503020204020204" pitchFamily="34" charset="-122"/>
                <a:ea typeface="微软雅黑" panose="020B0503020204020204" pitchFamily="34" charset="-122"/>
              </a:rPr>
              <a:t>文档</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3466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a:xfrm>
            <a:off x="261257" y="82732"/>
            <a:ext cx="11190514" cy="1320800"/>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838200" y="1512115"/>
            <a:ext cx="10515600" cy="5263153"/>
          </a:xfrm>
        </p:spPr>
        <p:txBody>
          <a:bodyPr>
            <a:normAutofit fontScale="92500" lnSpcReduction="10000"/>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ivfflat</a:t>
            </a:r>
            <a:r>
              <a:rPr lang="en-US" altLang="zh-CN" sz="1600" dirty="0">
                <a:latin typeface="微软雅黑" panose="020B0503020204020204" pitchFamily="34" charset="-122"/>
                <a:ea typeface="微软雅黑" panose="020B0503020204020204" pitchFamily="34" charset="-122"/>
              </a:rPr>
              <a:t> cosine)</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胡总赞助 </a:t>
            </a:r>
            <a:r>
              <a:rPr lang="en-US" altLang="zh-CN" sz="1600" dirty="0">
                <a:latin typeface="微软雅黑" panose="020B0503020204020204" pitchFamily="34" charset="-122"/>
                <a:ea typeface="微软雅黑" panose="020B0503020204020204" pitchFamily="34" charset="-122"/>
              </a:rPr>
              <a:t>11w </a:t>
            </a:r>
            <a:r>
              <a:rPr lang="zh-CN" altLang="en-US" sz="1600" dirty="0">
                <a:latin typeface="微软雅黑" panose="020B0503020204020204" pitchFamily="34" charset="-122"/>
                <a:ea typeface="微软雅黑" panose="020B0503020204020204" pitchFamily="34" charset="-122"/>
              </a:rPr>
              <a:t>预存随机向量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dirty="0">
                <a:latin typeface="微软雅黑" panose="020B0503020204020204" pitchFamily="34" charset="-122"/>
                <a:ea typeface="微软雅黑" panose="020B0503020204020204" pitchFamily="34" charset="-122"/>
              </a:rPr>
              <a:t>标准差其实也是一种距离，与均值的距离，体现分布情况（相似度？）</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highlight>
                  <a:srgbClr val="FFFF00"/>
                </a:highlight>
                <a:latin typeface="微软雅黑" panose="020B0503020204020204" pitchFamily="34" charset="-122"/>
                <a:ea typeface="微软雅黑" panose="020B0503020204020204" pitchFamily="34" charset="-122"/>
              </a:rPr>
              <a:t>BenchmarkDotNet</a:t>
            </a:r>
            <a:r>
              <a:rPr lang="en-US" sz="1600" dirty="0">
                <a:highlight>
                  <a:srgbClr val="FFFF00"/>
                </a:highlight>
                <a:latin typeface="微软雅黑" panose="020B0503020204020204" pitchFamily="34" charset="-122"/>
                <a:ea typeface="微软雅黑" panose="020B0503020204020204" pitchFamily="34" charset="-122"/>
              </a:rPr>
              <a:t> </a:t>
            </a:r>
            <a:r>
              <a:rPr lang="zh-CN" altLang="en-US" sz="1600" dirty="0">
                <a:highlight>
                  <a:srgbClr val="FFFF00"/>
                </a:highlight>
                <a:latin typeface="微软雅黑" panose="020B0503020204020204" pitchFamily="34" charset="-122"/>
                <a:ea typeface="微软雅黑" panose="020B0503020204020204" pitchFamily="34" charset="-122"/>
              </a:rPr>
              <a:t>无并发的单元性能测试</a:t>
            </a:r>
            <a:endParaRPr lang="en-US" sz="1600" dirty="0">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dirty="0">
                <a:highlight>
                  <a:srgbClr val="FFFF00"/>
                </a:highlight>
                <a:latin typeface="微软雅黑" panose="020B0503020204020204" pitchFamily="34" charset="-122"/>
                <a:ea typeface="微软雅黑" panose="020B0503020204020204" pitchFamily="34" charset="-122"/>
              </a:rPr>
              <a:t>相差</a:t>
            </a:r>
            <a:r>
              <a:rPr lang="en-US" altLang="zh-CN" sz="1600" dirty="0">
                <a:highlight>
                  <a:srgbClr val="FFFF00"/>
                </a:highlight>
                <a:latin typeface="微软雅黑" panose="020B0503020204020204" pitchFamily="34" charset="-122"/>
                <a:ea typeface="微软雅黑" panose="020B0503020204020204" pitchFamily="34" charset="-122"/>
              </a:rPr>
              <a:t>30</a:t>
            </a:r>
            <a:r>
              <a:rPr lang="zh-CN" altLang="en-US" sz="1600" dirty="0">
                <a:highlight>
                  <a:srgbClr val="FFFF00"/>
                </a:highlight>
                <a:latin typeface="微软雅黑" panose="020B0503020204020204" pitchFamily="34" charset="-122"/>
                <a:ea typeface="微软雅黑" panose="020B0503020204020204" pitchFamily="34" charset="-122"/>
              </a:rPr>
              <a:t>倍：</a:t>
            </a:r>
            <a:r>
              <a:rPr lang="en-US" altLang="zh-CN" sz="1600" dirty="0">
                <a:highlight>
                  <a:srgbClr val="FFFF00"/>
                </a:highlight>
                <a:latin typeface="微软雅黑" panose="020B0503020204020204" pitchFamily="34" charset="-122"/>
                <a:ea typeface="微软雅黑" panose="020B0503020204020204" pitchFamily="34" charset="-122"/>
              </a:rPr>
              <a:t>30</a:t>
            </a:r>
            <a:r>
              <a:rPr lang="zh-CN" altLang="en-US" sz="1600" dirty="0">
                <a:highlight>
                  <a:srgbClr val="FFFF00"/>
                </a:highlight>
                <a:latin typeface="微软雅黑" panose="020B0503020204020204" pitchFamily="34" charset="-122"/>
                <a:ea typeface="微软雅黑" panose="020B0503020204020204" pitchFamily="34" charset="-122"/>
              </a:rPr>
              <a:t>毫秒 </a:t>
            </a:r>
            <a:r>
              <a:rPr lang="en-US" altLang="zh-CN" sz="1600" dirty="0">
                <a:highlight>
                  <a:srgbClr val="FFFF00"/>
                </a:highlight>
                <a:latin typeface="微软雅黑" panose="020B0503020204020204" pitchFamily="34" charset="-122"/>
                <a:ea typeface="微软雅黑" panose="020B0503020204020204" pitchFamily="34" charset="-122"/>
              </a:rPr>
              <a:t>vs 950</a:t>
            </a:r>
            <a:r>
              <a:rPr lang="zh-CN" altLang="en-US" sz="1600" dirty="0">
                <a:highlight>
                  <a:srgbClr val="FFFF00"/>
                </a:highlight>
                <a:latin typeface="微软雅黑" panose="020B0503020204020204" pitchFamily="34" charset="-122"/>
                <a:ea typeface="微软雅黑" panose="020B0503020204020204" pitchFamily="34" charset="-122"/>
              </a:rPr>
              <a:t>毫秒</a:t>
            </a:r>
            <a:endParaRPr lang="en-US" altLang="zh-CN" sz="1600" dirty="0">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a:xfrm>
            <a:off x="677333" y="1541417"/>
            <a:ext cx="10217089" cy="5024846"/>
          </a:xfrm>
        </p:spPr>
        <p:txBody>
          <a:bodyPr>
            <a:normAutofit/>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无并发：数据规模、产品、主机性能综合对比</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同总体设计</a:t>
            </a:r>
            <a:endParaRPr lang="en-US" altLang="zh-CN"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a:xfrm>
            <a:off x="677334" y="1419497"/>
            <a:ext cx="8596668" cy="4621865"/>
          </a:xfrm>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541905" y="3873353"/>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737533503"/>
              </p:ext>
            </p:extLst>
          </p:nvPr>
        </p:nvGraphicFramePr>
        <p:xfrm>
          <a:off x="1541905" y="2050275"/>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541905" y="2050275"/>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057176099"/>
              </p:ext>
            </p:extLst>
          </p:nvPr>
        </p:nvGraphicFramePr>
        <p:xfrm>
          <a:off x="1541905" y="5252416"/>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541905" y="5252416"/>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latin typeface="微软雅黑" panose="020B0503020204020204" pitchFamily="34" charset="-122"/>
                <a:ea typeface="微软雅黑" panose="020B0503020204020204" pitchFamily="34" charset="-122"/>
              </a:rPr>
              <a:t>场景</a:t>
            </a:r>
            <a:r>
              <a:rPr lang="en-US" altLang="zh-CN" sz="3600" b="1" dirty="0">
                <a:latin typeface="微软雅黑" panose="020B0503020204020204" pitchFamily="34" charset="-122"/>
                <a:ea typeface="微软雅黑" panose="020B0503020204020204" pitchFamily="34" charset="-122"/>
              </a:rPr>
              <a:t>2:</a:t>
            </a:r>
            <a:r>
              <a:rPr lang="zh-CN" altLang="en-US" sz="3600" b="1" dirty="0">
                <a:latin typeface="微软雅黑" panose="020B0503020204020204" pitchFamily="34" charset="-122"/>
                <a:ea typeface="微软雅黑" panose="020B0503020204020204" pitchFamily="34" charset="-122"/>
              </a:rPr>
              <a:t> 无并发交叉对比测试过程监控</a:t>
            </a:r>
            <a:endParaRPr lang="en-US" sz="3600" b="1" dirty="0">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11" name="Picture 10">
            <a:extLst>
              <a:ext uri="{FF2B5EF4-FFF2-40B4-BE49-F238E27FC236}">
                <a16:creationId xmlns:a16="http://schemas.microsoft.com/office/drawing/2014/main" id="{9826E66B-756F-81B6-D781-0F19FDC90D3E}"/>
              </a:ext>
            </a:extLst>
          </p:cNvPr>
          <p:cNvPicPr>
            <a:picLocks noChangeAspect="1"/>
          </p:cNvPicPr>
          <p:nvPr/>
        </p:nvPicPr>
        <p:blipFill>
          <a:blip r:embed="rId2"/>
          <a:stretch>
            <a:fillRect/>
          </a:stretch>
        </p:blipFill>
        <p:spPr>
          <a:xfrm>
            <a:off x="2003301" y="4503221"/>
            <a:ext cx="9345329" cy="2086266"/>
          </a:xfrm>
          <a:prstGeom prst="rect">
            <a:avLst/>
          </a:prstGeom>
        </p:spPr>
      </p:pic>
      <p:graphicFrame>
        <p:nvGraphicFramePr>
          <p:cNvPr id="4" name="Object 3">
            <a:extLst>
              <a:ext uri="{FF2B5EF4-FFF2-40B4-BE49-F238E27FC236}">
                <a16:creationId xmlns:a16="http://schemas.microsoft.com/office/drawing/2014/main" id="{BABB368E-44B9-C8EC-601F-8BB28A0BAB79}"/>
              </a:ext>
            </a:extLst>
          </p:cNvPr>
          <p:cNvGraphicFramePr>
            <a:graphicFrameLocks noChangeAspect="1"/>
          </p:cNvGraphicFramePr>
          <p:nvPr>
            <p:extLst>
              <p:ext uri="{D42A27DB-BD31-4B8C-83A1-F6EECF244321}">
                <p14:modId xmlns:p14="http://schemas.microsoft.com/office/powerpoint/2010/main" val="3655048491"/>
              </p:ext>
            </p:extLst>
          </p:nvPr>
        </p:nvGraphicFramePr>
        <p:xfrm>
          <a:off x="3595280" y="1120934"/>
          <a:ext cx="7753350" cy="3124200"/>
        </p:xfrm>
        <a:graphic>
          <a:graphicData uri="http://schemas.openxmlformats.org/presentationml/2006/ole">
            <mc:AlternateContent xmlns:mc="http://schemas.openxmlformats.org/markup-compatibility/2006">
              <mc:Choice xmlns:v="urn:schemas-microsoft-com:vml" Requires="v">
                <p:oleObj r:id="rId3" imgW="7753320" imgH="3124080" progId="">
                  <p:embed/>
                </p:oleObj>
              </mc:Choice>
              <mc:Fallback>
                <p:oleObj r:id="rId3" imgW="7753320" imgH="3124080" progId="">
                  <p:embed/>
                  <p:pic>
                    <p:nvPicPr>
                      <p:cNvPr id="0" name=""/>
                      <p:cNvPicPr/>
                      <p:nvPr/>
                    </p:nvPicPr>
                    <p:blipFill>
                      <a:blip r:embed="rId4"/>
                      <a:stretch>
                        <a:fillRect/>
                      </a:stretch>
                    </p:blipFill>
                    <p:spPr>
                      <a:xfrm>
                        <a:off x="3595280" y="1120934"/>
                        <a:ext cx="7753350" cy="3124200"/>
                      </a:xfrm>
                      <a:prstGeom prst="rect">
                        <a:avLst/>
                      </a:prstGeom>
                    </p:spPr>
                  </p:pic>
                </p:oleObj>
              </mc:Fallback>
            </mc:AlternateContent>
          </a:graphicData>
        </a:graphic>
      </p:graphicFrame>
    </p:spTree>
    <p:extLst>
      <p:ext uri="{BB962C8B-B14F-4D97-AF65-F5344CB8AC3E}">
        <p14:creationId xmlns:p14="http://schemas.microsoft.com/office/powerpoint/2010/main" val="3455895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9823" y="464079"/>
            <a:ext cx="10515600" cy="537408"/>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Remote: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ECEF9599-808B-6823-01CC-0DECBD9C2031}"/>
              </a:ext>
            </a:extLst>
          </p:cNvPr>
          <p:cNvPicPr>
            <a:picLocks noChangeAspect="1"/>
          </p:cNvPicPr>
          <p:nvPr/>
        </p:nvPicPr>
        <p:blipFill>
          <a:blip r:embed="rId2"/>
          <a:stretch>
            <a:fillRect/>
          </a:stretch>
        </p:blipFill>
        <p:spPr>
          <a:xfrm>
            <a:off x="1198833" y="2447788"/>
            <a:ext cx="9097645" cy="1962424"/>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50w/100w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lvl="1"/>
            <a:r>
              <a:rPr lang="en-US" altLang="zh-CN"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向量基本概念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838200" y="1477281"/>
            <a:ext cx="10515600" cy="5088981"/>
          </a:xfrm>
        </p:spPr>
        <p:txBody>
          <a:bodyPr>
            <a:normAutofit lnSpcReduction="10000"/>
          </a:bodyPr>
          <a:lstStyle/>
          <a:p>
            <a:r>
              <a:rPr lang="zh-CN" altLang="en-US" dirty="0">
                <a:latin typeface="微软雅黑" panose="020B0503020204020204" pitchFamily="34" charset="-122"/>
                <a:ea typeface="微软雅黑" panose="020B0503020204020204" pitchFamily="34" charset="-122"/>
              </a:rPr>
              <a:t>两向量关系</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dirty="0">
                <a:latin typeface="微软雅黑" panose="020B0503020204020204" pitchFamily="34" charset="-122"/>
                <a:ea typeface="微软雅黑" panose="020B0503020204020204" pitchFamily="34" charset="-122"/>
              </a:rPr>
              <a:t>夹角</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a:t>
            </a:r>
            <a:r>
              <a:rPr lang="zh-CN" altLang="en-US" dirty="0">
                <a:latin typeface="微软雅黑" panose="020B0503020204020204" pitchFamily="34" charset="-122"/>
                <a:ea typeface="微软雅黑" panose="020B0503020204020204" pitchFamily="34" charset="-122"/>
              </a:rPr>
              <a:t>  代表语义完全相关</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方向一致</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a:t>
            </a:r>
            <a:r>
              <a:rPr lang="en-US" altLang="zh-CN" dirty="0">
                <a:latin typeface="微软雅黑" panose="020B0503020204020204" pitchFamily="34" charset="-122"/>
                <a:ea typeface="微软雅黑" panose="020B0503020204020204" pitchFamily="34" charset="-122"/>
              </a:rPr>
              <a:t>90</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0,</a:t>
            </a:r>
            <a:r>
              <a:rPr lang="zh-CN" altLang="en-US" dirty="0">
                <a:latin typeface="微软雅黑" panose="020B0503020204020204" pitchFamily="34" charset="-122"/>
                <a:ea typeface="微软雅黑" panose="020B0503020204020204" pitchFamily="34" charset="-122"/>
              </a:rPr>
              <a:t>  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方向垂直正交</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a:t>
            </a:r>
            <a:r>
              <a:rPr lang="en-US" altLang="zh-CN" dirty="0">
                <a:latin typeface="微软雅黑" panose="020B0503020204020204" pitchFamily="34" charset="-122"/>
                <a:ea typeface="微软雅黑" panose="020B0503020204020204" pitchFamily="34" charset="-122"/>
              </a:rPr>
              <a:t>180</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71777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dirty="0">
                <a:latin typeface="微软雅黑" panose="020B0503020204020204" pitchFamily="34" charset="-122"/>
                <a:ea typeface="微软雅黑" panose="020B0503020204020204" pitchFamily="34" charset="-122"/>
              </a:rPr>
              <a:t>0: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71777D"/>
                </a:solidFill>
                <a:effectLst/>
                <a:latin typeface="微软雅黑" panose="020B0503020204020204" pitchFamily="34" charset="-122"/>
                <a:ea typeface="微软雅黑" panose="020B0503020204020204" pitchFamily="34" charset="-122"/>
              </a:rPr>
              <a:t>⇌</a:t>
            </a:r>
            <a:r>
              <a:rPr lang="en-US" altLang="zh-CN" dirty="0">
                <a:solidFill>
                  <a:srgbClr val="111111"/>
                </a:solidFill>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2: </a:t>
            </a:r>
            <a:r>
              <a:rPr lang="zh-CN" altLang="en-US" dirty="0">
                <a:latin typeface="微软雅黑" panose="020B0503020204020204" pitchFamily="34" charset="-122"/>
                <a:ea typeface="微软雅黑" panose="020B0503020204020204" pitchFamily="34" charset="-122"/>
              </a:rPr>
              <a:t>代表语义完全相关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a:t>
            </a:r>
            <a:r>
              <a:rPr lang="en-US" b="0" i="0" dirty="0">
                <a:solidFill>
                  <a:srgbClr val="111111"/>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范围大</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难以比较</a:t>
            </a:r>
            <a:endParaRPr lang="en-US"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76570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04503" y="184294"/>
            <a:ext cx="12061471" cy="753197"/>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1: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30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RediSearch+FlatIndex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2: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40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a:t>
            </a:r>
            <a:r>
              <a:rPr lang="en-US" altLang="zh-CN"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3: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60: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RediSearch</a:t>
            </a:r>
            <a:r>
              <a:rPr lang="en-US" altLang="zh-CN" sz="3200" b="1" dirty="0">
                <a:highlight>
                  <a:srgbClr val="FFFF00"/>
                </a:highlight>
                <a:latin typeface="微软雅黑" panose="020B0503020204020204" pitchFamily="34" charset="-122"/>
                <a:ea typeface="微软雅黑" panose="020B0503020204020204" pitchFamily="34" charset="-122"/>
              </a:rPr>
              <a:t>: Flat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+25k vs </a:t>
            </a:r>
            <a:r>
              <a:rPr lang="en-US" altLang="zh-CN" sz="3200" b="1" dirty="0">
                <a:highlight>
                  <a:srgbClr val="FFFF00"/>
                </a:highlight>
                <a:latin typeface="微软雅黑" panose="020B0503020204020204" pitchFamily="34" charset="-122"/>
                <a:ea typeface="微软雅黑" panose="020B0503020204020204" pitchFamily="34" charset="-122"/>
              </a:rPr>
              <a:t>HNSW</a:t>
            </a:r>
            <a:r>
              <a:rPr lang="en-US" altLang="zh-CN" sz="3200" dirty="0">
                <a:highlight>
                  <a:srgbClr val="FFFF00"/>
                </a:highlight>
                <a:latin typeface="微软雅黑" panose="020B0503020204020204" pitchFamily="34" charset="-122"/>
                <a:ea typeface="微软雅黑" panose="020B0503020204020204" pitchFamily="34" charset="-122"/>
              </a:rPr>
              <a:t> Idx+225k</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609600"/>
            <a:ext cx="9910354" cy="592183"/>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B0E-86E9-879C-4CD0-AACEC742450E}"/>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性能监控 </a:t>
            </a:r>
            <a:r>
              <a:rPr lang="en-US" altLang="zh-CN" b="1" dirty="0">
                <a:latin typeface="微软雅黑" panose="020B0503020204020204" pitchFamily="34" charset="-122"/>
                <a:ea typeface="微软雅黑" panose="020B0503020204020204" pitchFamily="34" charset="-122"/>
              </a:rPr>
              <a:t>APM</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155C750-496F-B30E-EC47-D011D5A5C0D5}"/>
              </a:ext>
            </a:extLst>
          </p:cNvPr>
          <p:cNvSpPr>
            <a:spLocks noGrp="1"/>
          </p:cNvSpPr>
          <p:nvPr>
            <p:ph idx="1"/>
          </p:nvPr>
        </p:nvSpPr>
        <p:spPr/>
        <p:txBody>
          <a:bodyPr>
            <a:normAutofit fontScale="85000" lnSpcReduction="20000"/>
          </a:bodyPr>
          <a:lstStyle/>
          <a:p>
            <a:r>
              <a:rPr lang="zh-CN" altLang="en-US" dirty="0">
                <a:latin typeface="微软雅黑" panose="020B0503020204020204" pitchFamily="34" charset="-122"/>
                <a:ea typeface="微软雅黑" panose="020B0503020204020204" pitchFamily="34" charset="-122"/>
              </a:rPr>
              <a:t>三高监控</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 IO</a:t>
            </a:r>
          </a:p>
          <a:p>
            <a:r>
              <a:rPr lang="en-US" altLang="zh-CN" dirty="0">
                <a:latin typeface="微软雅黑" panose="020B0503020204020204" pitchFamily="34" charset="-122"/>
                <a:ea typeface="微软雅黑" panose="020B0503020204020204" pitchFamily="34" charset="-122"/>
              </a:rPr>
              <a:t>Windows</a:t>
            </a:r>
          </a:p>
          <a:p>
            <a:pPr lvl="1"/>
            <a:r>
              <a:rPr lang="zh-CN" altLang="en-US" dirty="0">
                <a:latin typeface="微软雅黑" panose="020B0503020204020204" pitchFamily="34" charset="-122"/>
                <a:ea typeface="微软雅黑" panose="020B0503020204020204" pitchFamily="34" charset="-122"/>
              </a:rPr>
              <a:t>性能计数器</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PerformanceMonitor</a:t>
            </a:r>
            <a:r>
              <a:rPr lang="en-US" altLang="zh-CN" dirty="0">
                <a:latin typeface="微软雅黑" panose="020B0503020204020204" pitchFamily="34" charset="-122"/>
                <a:ea typeface="微软雅黑" panose="020B0503020204020204" pitchFamily="34" charset="-122"/>
              </a:rPr>
              <a:t> Log</a:t>
            </a:r>
          </a:p>
          <a:p>
            <a:r>
              <a:rPr lang="en-US" altLang="zh-CN" dirty="0">
                <a:latin typeface="微软雅黑" panose="020B0503020204020204" pitchFamily="34" charset="-122"/>
                <a:ea typeface="微软雅黑" panose="020B0503020204020204" pitchFamily="34" charset="-122"/>
              </a:rPr>
              <a:t>Linux</a:t>
            </a:r>
          </a:p>
          <a:p>
            <a:pPr lvl="1"/>
            <a:r>
              <a:rPr lang="en-US" altLang="zh-CN" dirty="0">
                <a:latin typeface="微软雅黑" panose="020B0503020204020204" pitchFamily="34" charset="-122"/>
                <a:ea typeface="微软雅黑" panose="020B0503020204020204" pitchFamily="34" charset="-122"/>
              </a:rPr>
              <a:t>Top/</a:t>
            </a:r>
            <a:r>
              <a:rPr lang="en-US" altLang="zh-CN" dirty="0" err="1">
                <a:latin typeface="微软雅黑" panose="020B0503020204020204" pitchFamily="34" charset="-122"/>
                <a:ea typeface="微软雅黑" panose="020B0503020204020204" pitchFamily="34" charset="-122"/>
              </a:rPr>
              <a:t>htop</a:t>
            </a:r>
            <a:r>
              <a:rPr lang="en-US" altLang="zh-CN" dirty="0">
                <a:latin typeface="微软雅黑" panose="020B0503020204020204" pitchFamily="34" charset="-122"/>
                <a:ea typeface="微软雅黑" panose="020B0503020204020204" pitchFamily="34" charset="-122"/>
              </a:rPr>
              <a:t>/free/docker stats</a:t>
            </a:r>
            <a:endParaRPr 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日志？</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自主研发接口供</a:t>
            </a:r>
            <a:r>
              <a:rPr lang="en-US" altLang="zh-CN" dirty="0">
                <a:latin typeface="微软雅黑" panose="020B0503020204020204" pitchFamily="34" charset="-122"/>
                <a:ea typeface="微软雅黑" panose="020B0503020204020204" pitchFamily="34" charset="-122"/>
              </a:rPr>
              <a:t>APM</a:t>
            </a:r>
            <a:r>
              <a:rPr lang="zh-CN" altLang="en-US" dirty="0">
                <a:latin typeface="微软雅黑" panose="020B0503020204020204" pitchFamily="34" charset="-122"/>
                <a:ea typeface="微软雅黑" panose="020B0503020204020204" pitchFamily="34" charset="-122"/>
              </a:rPr>
              <a:t>采集或监控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进程的内存使用量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累计计算时间</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无总体占用率</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Linux Disk IO ???</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1E5B30F5-509E-2522-D8DD-3BF032E7FE4D}"/>
              </a:ext>
            </a:extLst>
          </p:cNvPr>
          <p:cNvPicPr>
            <a:picLocks noChangeAspect="1"/>
          </p:cNvPicPr>
          <p:nvPr/>
        </p:nvPicPr>
        <p:blipFill>
          <a:blip r:embed="rId2"/>
          <a:stretch>
            <a:fillRect/>
          </a:stretch>
        </p:blipFill>
        <p:spPr>
          <a:xfrm>
            <a:off x="5893686" y="1825624"/>
            <a:ext cx="6322342" cy="3863975"/>
          </a:xfrm>
          <a:prstGeom prst="rect">
            <a:avLst/>
          </a:prstGeom>
        </p:spPr>
      </p:pic>
    </p:spTree>
    <p:extLst>
      <p:ext uri="{BB962C8B-B14F-4D97-AF65-F5344CB8AC3E}">
        <p14:creationId xmlns:p14="http://schemas.microsoft.com/office/powerpoint/2010/main" val="42585755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p:txBody>
          <a:bodyPr/>
          <a:lstStyle/>
          <a:p>
            <a:r>
              <a:rPr lang="en-US" altLang="zh-CN" b="1" dirty="0" err="1">
                <a:latin typeface="微软雅黑" panose="020B0503020204020204" pitchFamily="34" charset="-122"/>
                <a:ea typeface="微软雅黑" panose="020B0503020204020204" pitchFamily="34" charset="-122"/>
              </a:rPr>
              <a:t>PgSql</a:t>
            </a:r>
            <a:r>
              <a:rPr lang="zh-CN" altLang="en-US" b="1" dirty="0">
                <a:latin typeface="微软雅黑" panose="020B0503020204020204" pitchFamily="34" charset="-122"/>
                <a:ea typeface="微软雅黑" panose="020B0503020204020204" pitchFamily="34" charset="-122"/>
              </a:rPr>
              <a:t>惜败的一些分析猜想（仅供参考）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p:txBody>
          <a:bodyPr/>
          <a:lstStyle/>
          <a:p>
            <a:r>
              <a:rPr lang="zh-CN" altLang="en-US" dirty="0">
                <a:latin typeface="微软雅黑" panose="020B0503020204020204" pitchFamily="34" charset="-122"/>
                <a:ea typeface="微软雅黑" panose="020B0503020204020204" pitchFamily="34" charset="-122"/>
              </a:rPr>
              <a:t>传统关系数据库缓存机制</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类比</a:t>
            </a:r>
            <a:r>
              <a:rPr lang="en-US" altLang="zh-CN" dirty="0">
                <a:latin typeface="微软雅黑" panose="020B0503020204020204" pitchFamily="34" charset="-122"/>
                <a:ea typeface="微软雅黑" panose="020B0503020204020204" pitchFamily="34" charset="-122"/>
              </a:rPr>
              <a:t>: SQL Server </a:t>
            </a:r>
            <a:r>
              <a:rPr lang="zh-CN" altLang="en-US" dirty="0">
                <a:latin typeface="微软雅黑" panose="020B0503020204020204" pitchFamily="34" charset="-122"/>
                <a:ea typeface="微软雅黑" panose="020B0503020204020204" pitchFamily="34" charset="-122"/>
              </a:rPr>
              <a:t>缓存</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内存</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的是：</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以所执行参数化或动态</a:t>
            </a:r>
            <a:r>
              <a:rPr lang="en-US" altLang="zh-CN" dirty="0">
                <a:latin typeface="微软雅黑" panose="020B0503020204020204" pitchFamily="34" charset="-122"/>
                <a:ea typeface="微软雅黑" panose="020B0503020204020204" pitchFamily="34" charset="-122"/>
              </a:rPr>
              <a:t>SQL</a:t>
            </a:r>
            <a:r>
              <a:rPr lang="zh-CN" altLang="en-US" dirty="0">
                <a:latin typeface="微软雅黑" panose="020B0503020204020204" pitchFamily="34" charset="-122"/>
                <a:ea typeface="微软雅黑" panose="020B0503020204020204" pitchFamily="34" charset="-122"/>
              </a:rPr>
              <a:t>语句为键，执行计划，及数据，也可能发生</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参数嗅探缓存的计划或数据不对</a:t>
            </a:r>
            <a:endParaRPr lang="en-US" altLang="zh-CN" dirty="0">
              <a:latin typeface="微软雅黑" panose="020B0503020204020204" pitchFamily="34" charset="-122"/>
              <a:ea typeface="微软雅黑" panose="020B0503020204020204" pitchFamily="34" charset="-122"/>
            </a:endParaRPr>
          </a:p>
          <a:p>
            <a:pPr marL="228600" lvl="1">
              <a:spcBef>
                <a:spcPts val="1000"/>
              </a:spcBef>
            </a:pPr>
            <a:r>
              <a:rPr lang="zh-CN" altLang="en-US" sz="2800" dirty="0">
                <a:latin typeface="微软雅黑" panose="020B0503020204020204" pitchFamily="34" charset="-122"/>
                <a:ea typeface="微软雅黑" panose="020B0503020204020204" pitchFamily="34" charset="-122"/>
              </a:rPr>
              <a:t>本次</a:t>
            </a:r>
            <a:r>
              <a:rPr lang="en-US" altLang="zh-CN" sz="2800" dirty="0" err="1">
                <a:latin typeface="微软雅黑" panose="020B0503020204020204" pitchFamily="34" charset="-122"/>
                <a:ea typeface="微软雅黑" panose="020B0503020204020204" pitchFamily="34" charset="-122"/>
              </a:rPr>
              <a:t>PgSQL</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参数化查询都是随机向量</a:t>
            </a:r>
            <a:endParaRPr lang="en-US" altLang="zh-CN" sz="2800" dirty="0">
              <a:latin typeface="微软雅黑" panose="020B0503020204020204" pitchFamily="34" charset="-122"/>
              <a:ea typeface="微软雅黑" panose="020B0503020204020204" pitchFamily="34" charset="-122"/>
            </a:endParaRPr>
          </a:p>
          <a:p>
            <a:pPr marL="685800" lvl="2">
              <a:spcBef>
                <a:spcPts val="1000"/>
              </a:spcBef>
            </a:pPr>
            <a:r>
              <a:rPr lang="zh-CN" altLang="en-US" dirty="0">
                <a:latin typeface="微软雅黑" panose="020B0503020204020204" pitchFamily="34" charset="-122"/>
                <a:ea typeface="微软雅黑" panose="020B0503020204020204" pitchFamily="34" charset="-122"/>
              </a:rPr>
              <a:t>可能每次查询在命中的缓存的数据都是不对的，类似参数嗅探的发生，估计还会去磁盘按向量索引找</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优势（本次评测个人推荐）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4" y="1550127"/>
            <a:ext cx="8596668" cy="4920342"/>
          </a:xfrm>
        </p:spPr>
        <p:txBody>
          <a:bodyPr>
            <a:normAutofit/>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优势</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支持持久化数据，重启自动恢复</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默认仅支持内存 </a:t>
            </a:r>
            <a:r>
              <a:rPr lang="en-US" altLang="zh-CN" b="1" dirty="0">
                <a:solidFill>
                  <a:srgbClr val="FF0000"/>
                </a:solidFill>
                <a:latin typeface="微软雅黑" panose="020B0503020204020204" pitchFamily="34" charset="-122"/>
                <a:ea typeface="微软雅黑" panose="020B0503020204020204" pitchFamily="34" charset="-122"/>
              </a:rPr>
              <a:t>HNSW </a:t>
            </a:r>
            <a:r>
              <a:rPr lang="zh-CN" altLang="en-US" b="1" dirty="0">
                <a:solidFill>
                  <a:srgbClr val="FF0000"/>
                </a:solidFill>
                <a:latin typeface="微软雅黑" panose="020B0503020204020204" pitchFamily="34" charset="-122"/>
                <a:ea typeface="微软雅黑" panose="020B0503020204020204" pitchFamily="34" charset="-122"/>
              </a:rPr>
              <a:t>索引</a:t>
            </a:r>
            <a:r>
              <a:rPr lang="zh-CN" altLang="en-US" sz="2400" b="1" dirty="0">
                <a:solidFill>
                  <a:srgbClr val="FF0000"/>
                </a:solidFill>
                <a:latin typeface="微软雅黑" panose="020B0503020204020204" pitchFamily="34" charset="-122"/>
                <a:ea typeface="微软雅黑" panose="020B0503020204020204" pitchFamily="34" charset="-122"/>
              </a:rPr>
              <a:t>（足矣）</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远程调用</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r>
              <a:rPr lang="en-US" altLang="zh-CN" b="1" dirty="0">
                <a:solidFill>
                  <a:srgbClr val="FF0000"/>
                </a:solidFill>
                <a:latin typeface="微软雅黑" panose="020B0503020204020204" pitchFamily="34" charset="-122"/>
                <a:ea typeface="微软雅黑" panose="020B0503020204020204" pitchFamily="34" charset="-122"/>
              </a:rPr>
              <a:t>?</a:t>
            </a:r>
          </a:p>
          <a:p>
            <a:r>
              <a:rPr lang="zh-CN" altLang="en-US" b="1" dirty="0">
                <a:solidFill>
                  <a:srgbClr val="FF0000"/>
                </a:solidFill>
                <a:latin typeface="微软雅黑" panose="020B0503020204020204" pitchFamily="34" charset="-122"/>
                <a:ea typeface="微软雅黑" panose="020B0503020204020204" pitchFamily="34" charset="-122"/>
              </a:rPr>
              <a:t>缺点</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缺省无认证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需要同时打开 </a:t>
            </a:r>
            <a:r>
              <a:rPr lang="en-US" altLang="zh-CN" b="1" dirty="0">
                <a:solidFill>
                  <a:srgbClr val="FF0000"/>
                </a:solidFill>
                <a:latin typeface="微软雅黑" panose="020B0503020204020204" pitchFamily="34" charset="-122"/>
                <a:ea typeface="微软雅黑" panose="020B0503020204020204" pitchFamily="34" charset="-122"/>
              </a:rPr>
              <a:t>TLS/HTTPS </a:t>
            </a:r>
          </a:p>
          <a:p>
            <a:pPr lvl="1"/>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WebUI</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管理门户功能极简</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en-US" dirty="0" err="1">
                <a:hlinkClick r:id="rId2"/>
              </a:rPr>
              <a:t>qdrant</a:t>
            </a:r>
            <a:r>
              <a:rPr lang="en-US" dirty="0">
                <a:hlinkClick r:id="rId2"/>
              </a:rPr>
              <a:t>/</a:t>
            </a:r>
            <a:r>
              <a:rPr lang="en-US" dirty="0" err="1">
                <a:hlinkClick r:id="rId2"/>
              </a:rPr>
              <a:t>qdrant</a:t>
            </a:r>
            <a:r>
              <a:rPr lang="en-US" dirty="0">
                <a:hlinkClick r:id="rId2"/>
              </a:rPr>
              <a:t>-web-</a:t>
            </a:r>
            <a:r>
              <a:rPr lang="en-US" dirty="0" err="1">
                <a:hlinkClick r:id="rId2"/>
              </a:rPr>
              <a:t>ui</a:t>
            </a:r>
            <a:r>
              <a:rPr lang="en-US" dirty="0">
                <a:hlinkClick r:id="rId2"/>
              </a:rPr>
              <a:t>: Self-hosted web UI for </a:t>
            </a:r>
            <a:r>
              <a:rPr lang="en-US" dirty="0" err="1">
                <a:hlinkClick r:id="rId2"/>
              </a:rPr>
              <a:t>Qdrant</a:t>
            </a:r>
            <a:r>
              <a:rPr lang="en-US" dirty="0">
                <a:hlinkClick r:id="rId2"/>
              </a:rPr>
              <a:t> (github.com)</a:t>
            </a:r>
            <a:endParaRPr lang="en-US" dirty="0"/>
          </a:p>
          <a:p>
            <a:pPr lvl="2"/>
            <a:r>
              <a:rPr lang="zh-CN" altLang="en-US" b="1" dirty="0">
                <a:solidFill>
                  <a:srgbClr val="FF0000"/>
                </a:solidFill>
                <a:latin typeface="微软雅黑" panose="020B0503020204020204" pitchFamily="34" charset="-122"/>
                <a:ea typeface="微软雅黑" panose="020B0503020204020204" pitchFamily="34" charset="-122"/>
              </a:rPr>
              <a:t>绑定侦听所有</a:t>
            </a:r>
            <a:r>
              <a:rPr lang="en-US" altLang="zh-CN" b="1" dirty="0">
                <a:solidFill>
                  <a:srgbClr val="FF0000"/>
                </a:solidFill>
                <a:latin typeface="微软雅黑" panose="020B0503020204020204" pitchFamily="34" charset="-122"/>
                <a:ea typeface="微软雅黑" panose="020B0503020204020204" pitchFamily="34" charset="-122"/>
              </a:rPr>
              <a:t>IP</a:t>
            </a:r>
            <a:r>
              <a:rPr lang="zh-CN" altLang="en-US" b="1" dirty="0">
                <a:solidFill>
                  <a:srgbClr val="FF0000"/>
                </a:solidFill>
                <a:latin typeface="微软雅黑" panose="020B0503020204020204" pitchFamily="34" charset="-122"/>
                <a:ea typeface="微软雅黑" panose="020B0503020204020204" pitchFamily="34" charset="-122"/>
              </a:rPr>
              <a:t>的运行方法</a:t>
            </a:r>
            <a:r>
              <a:rPr lang="en-US" altLang="zh-CN" b="1" dirty="0">
                <a:solidFill>
                  <a:srgbClr val="FF0000"/>
                </a:solidFill>
                <a:latin typeface="微软雅黑" panose="020B0503020204020204" pitchFamily="34" charset="-122"/>
                <a:ea typeface="微软雅黑" panose="020B0503020204020204" pitchFamily="34" charset="-122"/>
              </a:rPr>
              <a:t>: </a:t>
            </a:r>
          </a:p>
          <a:p>
            <a:pPr marL="914400" lvl="2" indent="0">
              <a:buNone/>
            </a:pP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npm</a:t>
            </a:r>
            <a:r>
              <a:rPr lang="en-US" altLang="zh-CN" b="1" dirty="0">
                <a:solidFill>
                  <a:srgbClr val="FF0000"/>
                </a:solidFill>
                <a:latin typeface="微软雅黑" panose="020B0503020204020204" pitchFamily="34" charset="-122"/>
                <a:ea typeface="微软雅黑" panose="020B0503020204020204" pitchFamily="34" charset="-122"/>
              </a:rPr>
              <a:t> start -- --host 0.0.0.0</a:t>
            </a:r>
          </a:p>
          <a:p>
            <a:r>
              <a:rPr lang="zh-CN" altLang="en-US" b="1" dirty="0">
                <a:solidFill>
                  <a:srgbClr val="FF0000"/>
                </a:solidFill>
                <a:latin typeface="微软雅黑" panose="020B0503020204020204" pitchFamily="34" charset="-122"/>
                <a:ea typeface="微软雅黑" panose="020B0503020204020204" pitchFamily="34" charset="-122"/>
              </a:rPr>
              <a:t>未作并发压力测试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条件不具备</a:t>
            </a:r>
            <a:endParaRPr lang="en-US" altLang="zh-CN" b="1" dirty="0">
              <a:solidFill>
                <a:srgbClr val="FF000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zh-CN" altLang="en-US" b="1" dirty="0">
                <a:solidFill>
                  <a:srgbClr val="FF0000"/>
                </a:solidFill>
                <a:latin typeface="微软雅黑" panose="020B0503020204020204" pitchFamily="34" charset="-122"/>
                <a:ea typeface="微软雅黑" panose="020B0503020204020204" pitchFamily="34" charset="-122"/>
              </a:rPr>
              <a:t>推荐 </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的其他依据</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838200" y="1101012"/>
            <a:ext cx="10515600" cy="5756988"/>
          </a:xfrm>
        </p:spPr>
        <p:txBody>
          <a:bodyPr>
            <a:normAutofit fontScale="85000" lnSpcReduction="20000"/>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latin typeface="微软雅黑" panose="020B0503020204020204" pitchFamily="34" charset="-122"/>
                <a:ea typeface="微软雅黑" panose="020B0503020204020204" pitchFamily="34" charset="-122"/>
              </a:rPr>
              <a:t>Microsoft Semantic-Kernel connectors </a:t>
            </a:r>
            <a:r>
              <a:rPr lang="zh-CN" altLang="en-US" sz="2400" b="1" dirty="0">
                <a:latin typeface="微软雅黑" panose="020B0503020204020204" pitchFamily="34" charset="-122"/>
                <a:ea typeface="微软雅黑" panose="020B0503020204020204" pitchFamily="34" charset="-122"/>
              </a:rPr>
              <a:t>向量数据库 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是个人确定目前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远程直接获取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是远程调用，不确定 </a:t>
            </a:r>
            <a:r>
              <a:rPr lang="en-US" altLang="zh-CN" dirty="0" err="1">
                <a:latin typeface="微软雅黑" panose="020B0503020204020204" pitchFamily="34" charset="-122"/>
                <a:ea typeface="微软雅黑" panose="020B0503020204020204" pitchFamily="34" charset="-122"/>
              </a:rPr>
              <a:t>AzureCognitiveSearch</a:t>
            </a:r>
            <a:r>
              <a:rPr lang="en-US" altLang="zh-CN" dirty="0">
                <a:latin typeface="微软雅黑" panose="020B0503020204020204" pitchFamily="34" charset="-122"/>
                <a:ea typeface="微软雅黑" panose="020B0503020204020204" pitchFamily="34" charset="-122"/>
              </a:rPr>
              <a:t> service </a:t>
            </a:r>
            <a:r>
              <a:rPr lang="zh-CN" altLang="en-US" dirty="0">
                <a:latin typeface="微软雅黑" panose="020B0503020204020204" pitchFamily="34" charset="-122"/>
                <a:ea typeface="微软雅黑" panose="020B0503020204020204" pitchFamily="34" charset="-122"/>
              </a:rPr>
              <a:t>本身是否是专业的向量检索引擎</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经查目前其他几个实现 </a:t>
            </a:r>
            <a:r>
              <a:rPr lang="en-US" altLang="zh-CN" dirty="0">
                <a:latin typeface="微软雅黑" panose="020B0503020204020204" pitchFamily="34" charset="-122"/>
                <a:ea typeface="微软雅黑" panose="020B0503020204020204" pitchFamily="34" charset="-122"/>
              </a:rPr>
              <a:t>Search/</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在 </a:t>
            </a:r>
            <a:r>
              <a:rPr lang="en-US" altLang="zh-CN" sz="1800" dirty="0" err="1">
                <a:solidFill>
                  <a:srgbClr val="000000"/>
                </a:solidFill>
                <a:latin typeface="微软雅黑" panose="020B0503020204020204" pitchFamily="34" charset="-122"/>
                <a:ea typeface="微软雅黑" panose="020B0503020204020204" pitchFamily="34" charset="-122"/>
              </a:rPr>
              <a:t>sk</a:t>
            </a:r>
            <a:r>
              <a:rPr lang="en-US" altLang="zh-CN" sz="1800" dirty="0">
                <a:solidFill>
                  <a:srgbClr val="000000"/>
                </a:solidFill>
                <a:latin typeface="微软雅黑" panose="020B0503020204020204" pitchFamily="34" charset="-122"/>
                <a:ea typeface="微软雅黑" panose="020B0503020204020204" pitchFamily="34" charset="-122"/>
              </a:rPr>
              <a:t> connector </a:t>
            </a:r>
            <a:r>
              <a:rPr lang="zh-CN" altLang="en-US" sz="1800" dirty="0">
                <a:solidFill>
                  <a:srgbClr val="000000"/>
                </a:solidFill>
                <a:latin typeface="微软雅黑" panose="020B0503020204020204" pitchFamily="34" charset="-122"/>
                <a:ea typeface="微软雅黑" panose="020B0503020204020204" pitchFamily="34" charset="-122"/>
              </a:rPr>
              <a:t>客户端远程获取所有数据 </a:t>
            </a:r>
            <a:r>
              <a:rPr lang="en-US" sz="1800" dirty="0" err="1">
                <a:solidFill>
                  <a:srgbClr val="000000"/>
                </a:solidFill>
                <a:latin typeface="微软雅黑" panose="020B0503020204020204" pitchFamily="34" charset="-122"/>
                <a:ea typeface="微软雅黑" panose="020B0503020204020204" pitchFamily="34" charset="-122"/>
              </a:rPr>
              <a:t>GetAllAsync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先</a:t>
            </a:r>
            <a:endParaRPr lang="en-US"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在 </a:t>
            </a:r>
            <a:r>
              <a:rPr lang="en-US" altLang="zh-CN" sz="1800" dirty="0" err="1">
                <a:solidFill>
                  <a:srgbClr val="000000"/>
                </a:solidFill>
                <a:latin typeface="微软雅黑" panose="020B0503020204020204" pitchFamily="34" charset="-122"/>
                <a:ea typeface="微软雅黑" panose="020B0503020204020204" pitchFamily="34" charset="-122"/>
              </a:rPr>
              <a:t>sk</a:t>
            </a:r>
            <a:r>
              <a:rPr lang="en-US" altLang="zh-CN" sz="1800" dirty="0">
                <a:solidFill>
                  <a:srgbClr val="000000"/>
                </a:solidFill>
                <a:latin typeface="微软雅黑" panose="020B0503020204020204" pitchFamily="34" charset="-122"/>
                <a:ea typeface="微软雅黑" panose="020B0503020204020204" pitchFamily="34" charset="-122"/>
              </a:rPr>
              <a:t> connector </a:t>
            </a:r>
            <a:r>
              <a:rPr lang="zh-CN" altLang="en-US" sz="18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800" dirty="0" err="1">
                <a:solidFill>
                  <a:srgbClr val="000000"/>
                </a:solidFill>
                <a:latin typeface="微软雅黑" panose="020B0503020204020204" pitchFamily="34" charset="-122"/>
                <a:ea typeface="微软雅黑" panose="020B0503020204020204" pitchFamily="34" charset="-122"/>
              </a:rPr>
              <a:t>consine</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包括</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Azure </a:t>
            </a:r>
            <a:r>
              <a:rPr lang="en-US" altLang="zh-CN" dirty="0" err="1">
                <a:latin typeface="微软雅黑" panose="020B0503020204020204" pitchFamily="34" charset="-122"/>
                <a:ea typeface="微软雅黑" panose="020B0503020204020204" pitchFamily="34" charset="-122"/>
              </a:rPr>
              <a:t>cosmosdb</a:t>
            </a:r>
            <a:endParaRPr lang="en-US" altLang="zh-CN" dirty="0">
              <a:latin typeface="微软雅黑" panose="020B0503020204020204" pitchFamily="34" charset="-122"/>
              <a:ea typeface="微软雅黑" panose="020B0503020204020204" pitchFamily="34" charset="-122"/>
            </a:endParaRPr>
          </a:p>
          <a:p>
            <a:pPr lvl="3"/>
            <a:r>
              <a:rPr lang="en-US" altLang="zh-CN" dirty="0" err="1">
                <a:latin typeface="微软雅黑" panose="020B0503020204020204" pitchFamily="34" charset="-122"/>
                <a:ea typeface="微软雅黑" panose="020B0503020204020204" pitchFamily="34" charset="-122"/>
              </a:rPr>
              <a:t>Sqlite</a:t>
            </a:r>
            <a:endParaRPr lang="en-US" altLang="zh-CN" dirty="0">
              <a:latin typeface="微软雅黑" panose="020B0503020204020204" pitchFamily="34" charset="-122"/>
              <a:ea typeface="微软雅黑" panose="020B0503020204020204" pitchFamily="34" charset="-122"/>
            </a:endParaRPr>
          </a:p>
          <a:p>
            <a:r>
              <a:rPr lang="en-US" altLang="zh-CN" b="1" dirty="0">
                <a:latin typeface="微软雅黑" panose="020B0503020204020204" pitchFamily="34" charset="-122"/>
                <a:ea typeface="微软雅黑" panose="020B0503020204020204" pitchFamily="34" charset="-122"/>
              </a:rPr>
              <a:t>Azure-Samples</a:t>
            </a:r>
          </a:p>
          <a:p>
            <a:pPr lvl="1"/>
            <a:r>
              <a:rPr lang="en-US"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Run on AKS or Container</a:t>
            </a:r>
            <a:endParaRPr lang="en-US" dirty="0">
              <a:latin typeface="微软雅黑" panose="020B0503020204020204" pitchFamily="34" charset="-122"/>
              <a:ea typeface="微软雅黑" panose="020B0503020204020204" pitchFamily="34" charset="-122"/>
            </a:endParaRPr>
          </a:p>
          <a:p>
            <a:pPr lvl="1"/>
            <a:r>
              <a:rPr lang="en-US"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latin typeface="微软雅黑" panose="020B0503020204020204" pitchFamily="34" charset="-122"/>
              <a:ea typeface="微软雅黑" panose="020B0503020204020204" pitchFamily="34" charset="-122"/>
            </a:endParaRPr>
          </a:p>
          <a:p>
            <a:pPr lvl="1"/>
            <a:r>
              <a:rPr lang="en-US"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dirty="0">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6"/>
            <a:ext cx="11765280" cy="618944"/>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cookbook/MS</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SK </a:t>
            </a:r>
            <a:r>
              <a:rPr lang="zh-CN" altLang="en-US" sz="3200" b="1" dirty="0">
                <a:highlight>
                  <a:srgbClr val="FFFF00"/>
                </a:highlight>
                <a:latin typeface="微软雅黑" panose="020B0503020204020204" pitchFamily="34" charset="-122"/>
                <a:ea typeface="微软雅黑" panose="020B0503020204020204" pitchFamily="34" charset="-122"/>
              </a:rPr>
              <a:t>向量数据库推荐选型</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err="1">
                <a:latin typeface="微软雅黑" panose="020B0503020204020204" pitchFamily="34" charset="-122"/>
                <a:ea typeface="微软雅黑" panose="020B0503020204020204" pitchFamily="34" charset="-122"/>
                <a:hlinkClick r:id="rId2"/>
              </a:rPr>
              <a:t>openai</a:t>
            </a:r>
            <a:r>
              <a:rPr lang="en-US" dirty="0">
                <a:latin typeface="微软雅黑" panose="020B0503020204020204" pitchFamily="34" charset="-122"/>
                <a:ea typeface="微软雅黑" panose="020B0503020204020204" pitchFamily="34" charset="-122"/>
                <a:hlinkClick r:id="rId2"/>
              </a:rPr>
              <a:t>-cookbook-python/examples/</a:t>
            </a:r>
            <a:r>
              <a:rPr lang="en-US" dirty="0" err="1">
                <a:latin typeface="微软雅黑" panose="020B0503020204020204" pitchFamily="34" charset="-122"/>
                <a:ea typeface="微软雅黑" panose="020B0503020204020204" pitchFamily="34" charset="-122"/>
                <a:hlinkClick r:id="rId2"/>
              </a:rPr>
              <a:t>vector_databases</a:t>
            </a:r>
            <a:r>
              <a:rPr lang="en-US" dirty="0">
                <a:latin typeface="微软雅黑" panose="020B0503020204020204" pitchFamily="34" charset="-122"/>
                <a:ea typeface="微软雅黑" panose="020B0503020204020204" pitchFamily="34" charset="-122"/>
                <a:hlinkClick r:id="rId2"/>
              </a:rPr>
              <a:t> at main · </a:t>
            </a:r>
            <a:r>
              <a:rPr lang="en-US" dirty="0" err="1">
                <a:latin typeface="微软雅黑" panose="020B0503020204020204" pitchFamily="34" charset="-122"/>
                <a:ea typeface="微软雅黑" panose="020B0503020204020204" pitchFamily="34" charset="-122"/>
                <a:hlinkClick r:id="rId2"/>
              </a:rPr>
              <a:t>AwesomeYuer</a:t>
            </a:r>
            <a:r>
              <a:rPr lang="en-US" dirty="0">
                <a:latin typeface="微软雅黑" panose="020B0503020204020204" pitchFamily="34" charset="-122"/>
                <a:ea typeface="微软雅黑" panose="020B0503020204020204" pitchFamily="34" charset="-122"/>
                <a:hlinkClick r:id="rId2"/>
              </a:rPr>
              <a:t>/</a:t>
            </a:r>
            <a:r>
              <a:rPr lang="en-US" dirty="0" err="1">
                <a:latin typeface="微软雅黑" panose="020B0503020204020204" pitchFamily="34" charset="-122"/>
                <a:ea typeface="微软雅黑" panose="020B0503020204020204" pitchFamily="34" charset="-122"/>
                <a:hlinkClick r:id="rId2"/>
              </a:rPr>
              <a:t>openai</a:t>
            </a:r>
            <a:r>
              <a:rPr lang="en-US" dirty="0">
                <a:latin typeface="微软雅黑" panose="020B0503020204020204" pitchFamily="34" charset="-122"/>
                <a:ea typeface="微软雅黑" panose="020B0503020204020204" pitchFamily="34" charset="-122"/>
                <a:hlinkClick r:id="rId2"/>
              </a:rPr>
              <a:t>-cookbook-python · GitHub</a:t>
            </a:r>
            <a:endParaRPr lang="en-US" dirty="0">
              <a:latin typeface="微软雅黑" panose="020B0503020204020204" pitchFamily="34" charset="-122"/>
              <a:ea typeface="微软雅黑" panose="020B0503020204020204" pitchFamily="34" charset="-122"/>
            </a:endParaRPr>
          </a:p>
          <a:p>
            <a:r>
              <a:rPr lang="en-US" dirty="0" err="1">
                <a:latin typeface="微软雅黑" panose="020B0503020204020204" pitchFamily="34" charset="-122"/>
                <a:ea typeface="微软雅黑" panose="020B0503020204020204" pitchFamily="34" charset="-122"/>
                <a:hlinkClick r:id="rId3"/>
              </a:rPr>
              <a:t>openai</a:t>
            </a:r>
            <a:r>
              <a:rPr lang="en-US" dirty="0">
                <a:latin typeface="微软雅黑" panose="020B0503020204020204" pitchFamily="34" charset="-122"/>
                <a:ea typeface="微软雅黑" panose="020B0503020204020204" pitchFamily="34" charset="-122"/>
                <a:hlinkClick r:id="rId3"/>
              </a:rPr>
              <a:t>-cookbook-python/</a:t>
            </a:r>
            <a:r>
              <a:rPr lang="en-US" dirty="0" err="1">
                <a:latin typeface="微软雅黑" panose="020B0503020204020204" pitchFamily="34" charset="-122"/>
                <a:ea typeface="微软雅黑" panose="020B0503020204020204" pitchFamily="34" charset="-122"/>
                <a:hlinkClick r:id="rId3"/>
              </a:rPr>
              <a:t>Using_vector_databases_for_embeddings_search.ipynb</a:t>
            </a:r>
            <a:r>
              <a:rPr lang="en-US" dirty="0">
                <a:latin typeface="微软雅黑" panose="020B0503020204020204" pitchFamily="34" charset="-122"/>
                <a:ea typeface="微软雅黑" panose="020B0503020204020204" pitchFamily="34" charset="-122"/>
                <a:hlinkClick r:id="rId3"/>
              </a:rPr>
              <a:t> at main · </a:t>
            </a:r>
            <a:r>
              <a:rPr lang="en-US" dirty="0" err="1">
                <a:latin typeface="微软雅黑" panose="020B0503020204020204" pitchFamily="34" charset="-122"/>
                <a:ea typeface="微软雅黑" panose="020B0503020204020204" pitchFamily="34" charset="-122"/>
                <a:hlinkClick r:id="rId3"/>
              </a:rPr>
              <a:t>AwesomeYuer</a:t>
            </a:r>
            <a:r>
              <a:rPr lang="en-US" dirty="0">
                <a:latin typeface="微软雅黑" panose="020B0503020204020204" pitchFamily="34" charset="-122"/>
                <a:ea typeface="微软雅黑" panose="020B0503020204020204" pitchFamily="34" charset="-122"/>
                <a:hlinkClick r:id="rId3"/>
              </a:rPr>
              <a:t>/</a:t>
            </a:r>
            <a:r>
              <a:rPr lang="en-US" dirty="0" err="1">
                <a:latin typeface="微软雅黑" panose="020B0503020204020204" pitchFamily="34" charset="-122"/>
                <a:ea typeface="微软雅黑" panose="020B0503020204020204" pitchFamily="34" charset="-122"/>
                <a:hlinkClick r:id="rId3"/>
              </a:rPr>
              <a:t>openai</a:t>
            </a:r>
            <a:r>
              <a:rPr lang="en-US" dirty="0">
                <a:latin typeface="微软雅黑" panose="020B0503020204020204" pitchFamily="34" charset="-122"/>
                <a:ea typeface="微软雅黑" panose="020B0503020204020204" pitchFamily="34" charset="-122"/>
                <a:hlinkClick r:id="rId3"/>
              </a:rPr>
              <a:t>-cookbook-python · GitHub --- </a:t>
            </a:r>
            <a:r>
              <a:rPr lang="en-US" dirty="0" err="1">
                <a:latin typeface="微软雅黑" panose="020B0503020204020204" pitchFamily="34" charset="-122"/>
                <a:ea typeface="微软雅黑" panose="020B0503020204020204" pitchFamily="34" charset="-122"/>
                <a:hlinkClick r:id="rId3"/>
              </a:rPr>
              <a:t>openai</a:t>
            </a:r>
            <a:r>
              <a:rPr lang="en-US" dirty="0">
                <a:latin typeface="微软雅黑" panose="020B0503020204020204" pitchFamily="34" charset="-122"/>
                <a:ea typeface="微软雅黑" panose="020B0503020204020204" pitchFamily="34" charset="-122"/>
                <a:hlinkClick r:id="rId3"/>
              </a:rPr>
              <a:t>-cookbook-python/</a:t>
            </a:r>
            <a:r>
              <a:rPr lang="en-US" dirty="0" err="1">
                <a:latin typeface="微软雅黑" panose="020B0503020204020204" pitchFamily="34" charset="-122"/>
                <a:ea typeface="微软雅黑" panose="020B0503020204020204" pitchFamily="34" charset="-122"/>
                <a:hlinkClick r:id="rId3"/>
              </a:rPr>
              <a:t>Using_vector_databases_for_embeddings_search.ipynb</a:t>
            </a:r>
            <a:r>
              <a:rPr lang="en-US" dirty="0">
                <a:latin typeface="微软雅黑" panose="020B0503020204020204" pitchFamily="34" charset="-122"/>
                <a:ea typeface="微软雅黑" panose="020B0503020204020204" pitchFamily="34" charset="-122"/>
                <a:hlinkClick r:id="rId3"/>
              </a:rPr>
              <a:t> at main · </a:t>
            </a:r>
            <a:r>
              <a:rPr lang="en-US" dirty="0" err="1">
                <a:latin typeface="微软雅黑" panose="020B0503020204020204" pitchFamily="34" charset="-122"/>
                <a:ea typeface="微软雅黑" panose="020B0503020204020204" pitchFamily="34" charset="-122"/>
                <a:hlinkClick r:id="rId3"/>
              </a:rPr>
              <a:t>AwesomeYuer</a:t>
            </a:r>
            <a:r>
              <a:rPr lang="en-US" dirty="0">
                <a:latin typeface="微软雅黑" panose="020B0503020204020204" pitchFamily="34" charset="-122"/>
                <a:ea typeface="微软雅黑" panose="020B0503020204020204" pitchFamily="34" charset="-122"/>
                <a:hlinkClick r:id="rId3"/>
              </a:rPr>
              <a:t>/</a:t>
            </a:r>
            <a:r>
              <a:rPr lang="en-US" dirty="0" err="1">
                <a:latin typeface="微软雅黑" panose="020B0503020204020204" pitchFamily="34" charset="-122"/>
                <a:ea typeface="微软雅黑" panose="020B0503020204020204" pitchFamily="34" charset="-122"/>
                <a:hlinkClick r:id="rId3"/>
              </a:rPr>
              <a:t>openai</a:t>
            </a:r>
            <a:r>
              <a:rPr lang="en-US" dirty="0">
                <a:latin typeface="微软雅黑" panose="020B0503020204020204" pitchFamily="34" charset="-122"/>
                <a:ea typeface="微软雅黑" panose="020B0503020204020204" pitchFamily="34" charset="-122"/>
                <a:hlinkClick r:id="rId3"/>
              </a:rPr>
              <a:t>-cookbook-python · GitHub</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以下只摘要分析可自托管的产品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D864-F4A1-2B33-7D62-A3222E63AA60}"/>
              </a:ext>
            </a:extLst>
          </p:cNvPr>
          <p:cNvSpPr>
            <a:spLocks noGrp="1"/>
          </p:cNvSpPr>
          <p:nvPr>
            <p:ph type="title"/>
          </p:nvPr>
        </p:nvSpPr>
        <p:spPr>
          <a:xfrm>
            <a:off x="601204" y="0"/>
            <a:ext cx="10515600" cy="1325563"/>
          </a:xfrm>
        </p:spPr>
        <p:txBody>
          <a:bodyPr/>
          <a:lstStyle/>
          <a:p>
            <a:r>
              <a:rPr lang="zh-CN" altLang="en-US" b="1" dirty="0">
                <a:latin typeface="微软雅黑" panose="020B0503020204020204" pitchFamily="34" charset="-122"/>
                <a:ea typeface="微软雅黑" panose="020B0503020204020204" pitchFamily="34" charset="-122"/>
              </a:rPr>
              <a:t>回顾传统数据库索引</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316EE75-8775-A61D-C8DA-E16093B52843}"/>
              </a:ext>
            </a:extLst>
          </p:cNvPr>
          <p:cNvSpPr>
            <a:spLocks noGrp="1"/>
          </p:cNvSpPr>
          <p:nvPr>
            <p:ph idx="1"/>
          </p:nvPr>
        </p:nvSpPr>
        <p:spPr>
          <a:xfrm>
            <a:off x="0" y="951722"/>
            <a:ext cx="12192000" cy="5906278"/>
          </a:xfrm>
        </p:spPr>
        <p:txBody>
          <a:bodyPr>
            <a:normAutofit fontScale="55000" lnSpcReduction="20000"/>
          </a:bodyPr>
          <a:lstStyle/>
          <a:p>
            <a:r>
              <a:rPr lang="zh-CN" altLang="en-US" sz="2600" b="1" dirty="0">
                <a:solidFill>
                  <a:srgbClr val="292929"/>
                </a:solidFill>
                <a:latin typeface="微软雅黑" panose="020B0503020204020204" pitchFamily="34" charset="-122"/>
                <a:ea typeface="微软雅黑" panose="020B0503020204020204" pitchFamily="34" charset="-122"/>
              </a:rPr>
              <a:t>类比汉语字典查字</a:t>
            </a:r>
            <a:endParaRPr lang="en-US" altLang="zh-CN" sz="2600" b="1"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会念不会写</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按拼音字母序索引页可以理解为传统数据库的聚集索引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字典数据页的顺序也实际是按拼音字母排序，查字可以直接按顺序翻页</a:t>
            </a:r>
            <a:r>
              <a:rPr lang="en-US" altLang="zh-CN" sz="2200" dirty="0">
                <a:solidFill>
                  <a:srgbClr val="292929"/>
                </a:solidFill>
                <a:latin typeface="微软雅黑" panose="020B0503020204020204" pitchFamily="34" charset="-122"/>
                <a:ea typeface="微软雅黑" panose="020B0503020204020204" pitchFamily="34" charset="-122"/>
              </a:rPr>
              <a:t>a ~ z</a:t>
            </a:r>
            <a:r>
              <a:rPr lang="zh-CN" altLang="en-US" sz="2200" dirty="0">
                <a:solidFill>
                  <a:srgbClr val="292929"/>
                </a:solidFill>
                <a:latin typeface="微软雅黑" panose="020B0503020204020204" pitchFamily="34" charset="-122"/>
                <a:ea typeface="微软雅黑" panose="020B0503020204020204" pitchFamily="34" charset="-122"/>
              </a:rPr>
              <a:t>，找字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索引页不是必须的，所以数据页就是聚集索引，聚集索引只能有一个</a:t>
            </a:r>
            <a:endParaRPr lang="en-US" altLang="zh-CN" sz="2200"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会写不会念</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字典中的按笔画部首导航页可以理解为传统数据库的非聚集索引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必须先在按笔画部首索引页，按笔画顺序，找到部首，根据指示的页码分别跳跃找字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228600" lvl="2">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类比英文字典查单词（仅支持拼写）</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就是聚集索引，索引即数据，直接按全拼字母顺序翻页，</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快速跨跃式查找</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a:t>
            </a:r>
          </a:p>
          <a:p>
            <a:pPr marL="228600" lvl="2">
              <a:spcBef>
                <a:spcPts val="1000"/>
              </a:spcBef>
            </a:pPr>
            <a:r>
              <a:rPr lang="zh-CN" altLang="en-US" sz="2600" b="1" dirty="0">
                <a:solidFill>
                  <a:srgbClr val="292929"/>
                </a:solidFill>
                <a:latin typeface="微软雅黑" panose="020B0503020204020204" pitchFamily="34" charset="-122"/>
                <a:ea typeface="微软雅黑" panose="020B0503020204020204" pitchFamily="34" charset="-122"/>
              </a:rPr>
              <a:t>说明</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索引键：</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是有序的、有大小的，英文就是全拼、汉语是拼音全拼</a:t>
            </a:r>
            <a:endPar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被索引的内容：就是数据页的页码（地址），根据其指示就能</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跨越式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 </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到</a:t>
            </a:r>
            <a:r>
              <a:rPr lang="zh-CN" altLang="en-US" sz="2200" b="1" dirty="0">
                <a:solidFill>
                  <a:srgbClr val="292929"/>
                </a:solidFill>
                <a:latin typeface="微软雅黑" panose="020B0503020204020204" pitchFamily="34" charset="-122"/>
                <a:ea typeface="微软雅黑" panose="020B0503020204020204" pitchFamily="34" charset="-122"/>
              </a:rPr>
              <a:t>真正的数据页及其内容了</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去除了不必要的</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数据页扫描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scan</a:t>
            </a:r>
          </a:p>
          <a:p>
            <a:pPr marL="228600" lvl="2">
              <a:spcBef>
                <a:spcPts val="1000"/>
              </a:spcBef>
            </a:pPr>
            <a:r>
              <a:rPr lang="zh-CN" altLang="en-US" sz="3200" b="1" dirty="0">
                <a:solidFill>
                  <a:srgbClr val="292929"/>
                </a:solidFill>
                <a:latin typeface="微软雅黑" panose="020B0503020204020204" pitchFamily="34" charset="-122"/>
                <a:ea typeface="微软雅黑" panose="020B0503020204020204" pitchFamily="34" charset="-122"/>
              </a:rPr>
              <a:t>总结</a:t>
            </a:r>
            <a:endParaRPr lang="en-US" altLang="zh-CN" sz="3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按索引键划分空间存储数据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查询时，搜索词先命中索引键，根据索引键导航到数据存储空间进行访问获取数据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索引也是数据，冗余的数据，空间换时间，写慢读快</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索引的创建与更新是发生在插入新数据或历史数据的索引键的字段发生更新时</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仅仅是可能导致数据与索引数据发生逻辑移动，因为不同索引键的预留空间亦不是连续存储的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600200" lvl="5">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初创时是有留白空间（填充因子）的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数据在索引空间或数据空间的移动不是一定会发生的，除非留白空间不足了</a:t>
            </a:r>
            <a:endParaRPr lang="en-US" sz="2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1245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85206" y="209906"/>
            <a:ext cx="10515600"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首推</a:t>
            </a:r>
            <a:r>
              <a:rPr lang="en-US" altLang="zh-CN" sz="3600" b="1" dirty="0">
                <a:highlight>
                  <a:srgbClr val="FFFF00"/>
                </a:highlight>
                <a:latin typeface="微软雅黑" panose="020B0503020204020204" pitchFamily="34" charset="-122"/>
                <a:ea typeface="微软雅黑" panose="020B0503020204020204" pitchFamily="34" charset="-122"/>
              </a:rPr>
              <a:t>1</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Chroma</a:t>
            </a:r>
            <a:r>
              <a:rPr lang="zh-CN" altLang="en-US" sz="3600" b="1" dirty="0">
                <a:highlight>
                  <a:srgbClr val="FFFF00"/>
                </a:highlight>
                <a:latin typeface="微软雅黑" panose="020B0503020204020204" pitchFamily="34" charset="-122"/>
                <a:ea typeface="微软雅黑" panose="020B0503020204020204" pitchFamily="34" charset="-122"/>
              </a:rPr>
              <a:t>（色度）</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4.6k</a:t>
            </a:r>
          </a:p>
          <a:p>
            <a:pPr lvl="1"/>
            <a:r>
              <a:rPr lang="en-US" altLang="zh-CN" dirty="0">
                <a:latin typeface="微软雅黑" panose="020B0503020204020204" pitchFamily="34" charset="-122"/>
                <a:ea typeface="微软雅黑" panose="020B0503020204020204" pitchFamily="34" charset="-122"/>
              </a:rPr>
              <a:t>Forks 250</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3890573220"/>
              </p:ext>
            </p:extLst>
          </p:nvPr>
        </p:nvGraphicFramePr>
        <p:xfrm>
          <a:off x="118189" y="2628594"/>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18189" y="2628594"/>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1699846121"/>
              </p:ext>
            </p:extLst>
          </p:nvPr>
        </p:nvGraphicFramePr>
        <p:xfrm>
          <a:off x="7353770" y="2516853"/>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353770" y="2516853"/>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3</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err="1">
                <a:highlight>
                  <a:srgbClr val="FFFF00"/>
                </a:highlight>
                <a:latin typeface="微软雅黑" panose="020B0503020204020204" pitchFamily="34" charset="-122"/>
                <a:ea typeface="微软雅黑" panose="020B0503020204020204" pitchFamily="34" charset="-122"/>
              </a:rPr>
              <a:t>Weaviate</a:t>
            </a:r>
            <a:r>
              <a:rPr lang="zh-CN" altLang="en-US" sz="3600" b="1" dirty="0">
                <a:highlight>
                  <a:srgbClr val="FFFF00"/>
                </a:highlight>
                <a:latin typeface="微软雅黑" panose="020B0503020204020204" pitchFamily="34" charset="-122"/>
                <a:ea typeface="微软雅黑" panose="020B0503020204020204" pitchFamily="34" charset="-122"/>
              </a:rPr>
              <a:t>（磨损率）</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5.7k</a:t>
            </a:r>
          </a:p>
          <a:p>
            <a:pPr lvl="1"/>
            <a:r>
              <a:rPr lang="en-US" altLang="zh-CN" dirty="0">
                <a:latin typeface="微软雅黑" panose="020B0503020204020204" pitchFamily="34" charset="-122"/>
                <a:ea typeface="微软雅黑" panose="020B0503020204020204" pitchFamily="34" charset="-122"/>
              </a:rPr>
              <a:t>Forks 310</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5"/>
            <a:ext cx="10805160" cy="1325563"/>
          </a:xfrm>
        </p:spPr>
        <p:txBody>
          <a:bodyPr>
            <a:normAutofit/>
          </a:bodyPr>
          <a:lstStyle/>
          <a:p>
            <a:r>
              <a:rPr lang="en-US" altLang="zh-CN" sz="3600" b="1" dirty="0">
                <a:solidFill>
                  <a:srgbClr val="FF0000"/>
                </a:solidFill>
                <a:latin typeface="微软雅黑" panose="020B0503020204020204" pitchFamily="34" charset="-122"/>
                <a:ea typeface="微软雅黑" panose="020B0503020204020204" pitchFamily="34" charset="-122"/>
              </a:rPr>
              <a:t>GitHub OpenAI cookbook </a:t>
            </a:r>
            <a:r>
              <a:rPr lang="zh-CN" altLang="en-US" sz="3600" b="1" dirty="0">
                <a:solidFill>
                  <a:srgbClr val="FF0000"/>
                </a:solidFill>
                <a:latin typeface="微软雅黑" panose="020B0503020204020204" pitchFamily="34" charset="-122"/>
                <a:ea typeface="微软雅黑" panose="020B0503020204020204" pitchFamily="34" charset="-122"/>
              </a:rPr>
              <a:t>推荐</a:t>
            </a:r>
            <a:r>
              <a:rPr lang="en-US" altLang="zh-CN" sz="3600" b="1" dirty="0">
                <a:solidFill>
                  <a:srgbClr val="FF0000"/>
                </a:solidFill>
                <a:latin typeface="微软雅黑" panose="020B0503020204020204" pitchFamily="34" charset="-122"/>
                <a:ea typeface="微软雅黑" panose="020B0503020204020204" pitchFamily="34" charset="-122"/>
              </a:rPr>
              <a:t>4</a:t>
            </a:r>
            <a:r>
              <a:rPr lang="zh-CN" altLang="en-US" sz="3600" b="1" dirty="0">
                <a:solidFill>
                  <a:srgbClr val="FF0000"/>
                </a:solidFill>
                <a:latin typeface="微软雅黑" panose="020B0503020204020204" pitchFamily="34" charset="-122"/>
                <a:ea typeface="微软雅黑" panose="020B0503020204020204" pitchFamily="34" charset="-122"/>
              </a:rPr>
              <a:t>之</a:t>
            </a:r>
            <a:r>
              <a:rPr lang="en-US" altLang="zh-CN" sz="3600" b="1" dirty="0">
                <a:solidFill>
                  <a:srgbClr val="FF0000"/>
                </a:solidFill>
                <a:latin typeface="微软雅黑" panose="020B0503020204020204" pitchFamily="34" charset="-122"/>
                <a:ea typeface="微软雅黑" panose="020B0503020204020204" pitchFamily="34" charset="-122"/>
              </a:rPr>
              <a:t>milvus</a:t>
            </a:r>
            <a:r>
              <a:rPr lang="zh-CN" altLang="en-US" sz="3600" b="1" dirty="0">
                <a:solidFill>
                  <a:srgbClr val="FF0000"/>
                </a:solidFill>
                <a:latin typeface="微软雅黑" panose="020B0503020204020204" pitchFamily="34" charset="-122"/>
                <a:ea typeface="微软雅黑" panose="020B0503020204020204" pitchFamily="34" charset="-122"/>
              </a:rPr>
              <a:t>（ 鸢 ）</a:t>
            </a:r>
            <a:endParaRPr lang="en-US" sz="36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1325563"/>
          </a:xfrm>
        </p:spPr>
        <p:txBody>
          <a:bodyPr>
            <a:normAutofit/>
          </a:bodyPr>
          <a:lstStyle/>
          <a:p>
            <a:r>
              <a:rPr lang="en-US" altLang="zh-CN" sz="3600" b="1" dirty="0">
                <a:solidFill>
                  <a:srgbClr val="FF0000"/>
                </a:solidFill>
                <a:latin typeface="微软雅黑" panose="020B0503020204020204" pitchFamily="34" charset="-122"/>
                <a:ea typeface="微软雅黑" panose="020B0503020204020204" pitchFamily="34" charset="-122"/>
              </a:rPr>
              <a:t>GitHub OpenAI cookbook </a:t>
            </a:r>
            <a:r>
              <a:rPr lang="zh-CN" altLang="en-US" sz="3600" b="1" dirty="0">
                <a:solidFill>
                  <a:srgbClr val="FF0000"/>
                </a:solidFill>
                <a:latin typeface="微软雅黑" panose="020B0503020204020204" pitchFamily="34" charset="-122"/>
                <a:ea typeface="微软雅黑" panose="020B0503020204020204" pitchFamily="34" charset="-122"/>
              </a:rPr>
              <a:t>推荐</a:t>
            </a:r>
            <a:r>
              <a:rPr lang="en-US" altLang="zh-CN" sz="3600" b="1" dirty="0">
                <a:solidFill>
                  <a:srgbClr val="FF0000"/>
                </a:solidFill>
                <a:latin typeface="微软雅黑" panose="020B0503020204020204" pitchFamily="34" charset="-122"/>
                <a:ea typeface="微软雅黑" panose="020B0503020204020204" pitchFamily="34" charset="-122"/>
              </a:rPr>
              <a:t>4</a:t>
            </a:r>
            <a:r>
              <a:rPr lang="zh-CN" altLang="en-US" sz="3600" b="1" dirty="0">
                <a:solidFill>
                  <a:srgbClr val="FF0000"/>
                </a:solidFill>
                <a:latin typeface="微软雅黑" panose="020B0503020204020204" pitchFamily="34" charset="-122"/>
                <a:ea typeface="微软雅黑" panose="020B0503020204020204" pitchFamily="34" charset="-122"/>
              </a:rPr>
              <a:t>之</a:t>
            </a:r>
            <a:r>
              <a:rPr lang="en-US" altLang="zh-CN" sz="3600" b="1" dirty="0">
                <a:solidFill>
                  <a:srgbClr val="FF0000"/>
                </a:solidFill>
                <a:latin typeface="微软雅黑" panose="020B0503020204020204" pitchFamily="34" charset="-122"/>
                <a:ea typeface="微软雅黑" panose="020B0503020204020204" pitchFamily="34" charset="-122"/>
              </a:rPr>
              <a:t>milvus</a:t>
            </a:r>
            <a:r>
              <a:rPr lang="zh-CN" altLang="en-US" sz="3600" b="1" dirty="0">
                <a:solidFill>
                  <a:srgbClr val="FF0000"/>
                </a:solidFill>
                <a:latin typeface="微软雅黑" panose="020B0503020204020204" pitchFamily="34" charset="-122"/>
                <a:ea typeface="微软雅黑" panose="020B0503020204020204" pitchFamily="34" charset="-122"/>
              </a:rPr>
              <a:t>（ 鸢 ）续</a:t>
            </a:r>
            <a:endParaRPr lang="en-US" sz="36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6A03F2CE-5C1D-9FDF-0F22-ED65D5C6D750}"/>
              </a:ext>
            </a:extLst>
          </p:cNvPr>
          <p:cNvGraphicFramePr>
            <a:graphicFrameLocks noChangeAspect="1"/>
          </p:cNvGraphicFramePr>
          <p:nvPr>
            <p:extLst>
              <p:ext uri="{D42A27DB-BD31-4B8C-83A1-F6EECF244321}">
                <p14:modId xmlns:p14="http://schemas.microsoft.com/office/powerpoint/2010/main" val="1252598497"/>
              </p:ext>
            </p:extLst>
          </p:nvPr>
        </p:nvGraphicFramePr>
        <p:xfrm>
          <a:off x="2431888" y="1969294"/>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0" name=""/>
                      <p:cNvPicPr/>
                      <p:nvPr/>
                    </p:nvPicPr>
                    <p:blipFill>
                      <a:blip r:embed="rId9"/>
                      <a:stretch>
                        <a:fillRect/>
                      </a:stretch>
                    </p:blipFill>
                    <p:spPr>
                      <a:xfrm>
                        <a:off x="2431888" y="1969294"/>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推荐</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6</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之 </a:t>
            </a:r>
            <a:r>
              <a:rPr lang="en-US" altLang="zh-CN" sz="2800" b="1" dirty="0" err="1">
                <a:solidFill>
                  <a:srgbClr val="00B050"/>
                </a:solidFill>
                <a:highlight>
                  <a:srgbClr val="FFFF00"/>
                </a:highlight>
                <a:latin typeface="微软雅黑" panose="020B0503020204020204" pitchFamily="34" charset="-122"/>
                <a:ea typeface="微软雅黑" panose="020B0503020204020204" pitchFamily="34" charset="-122"/>
              </a:rPr>
              <a:t>Qdrant</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（读音同</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quadrant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象限）</a:t>
            </a:r>
            <a:endParaRPr lang="en-US" sz="2800" dirty="0">
              <a:solidFill>
                <a:srgbClr val="00B05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1504754798"/>
              </p:ext>
            </p:extLst>
          </p:nvPr>
        </p:nvGraphicFramePr>
        <p:xfrm>
          <a:off x="838200" y="2416213"/>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838200" y="2416213"/>
                        <a:ext cx="9544050" cy="1647825"/>
                      </a:xfrm>
                      <a:prstGeom prst="rect">
                        <a:avLst/>
                      </a:prstGeom>
                    </p:spPr>
                  </p:pic>
                </p:oleObj>
              </mc:Fallback>
            </mc:AlternateContent>
          </a:graphicData>
        </a:graphic>
      </p:graphicFrame>
    </p:spTree>
    <p:extLst>
      <p:ext uri="{BB962C8B-B14F-4D97-AF65-F5344CB8AC3E}">
        <p14:creationId xmlns:p14="http://schemas.microsoft.com/office/powerpoint/2010/main" val="35611272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latin typeface="微软雅黑" panose="020B0503020204020204" pitchFamily="34" charset="-122"/>
                <a:ea typeface="微软雅黑" panose="020B0503020204020204" pitchFamily="34" charset="-122"/>
              </a:rPr>
              <a:t>GitHub OpenAI cookbook </a:t>
            </a:r>
            <a:r>
              <a:rPr lang="zh-CN" altLang="en-US" sz="2800" b="1" dirty="0">
                <a:latin typeface="微软雅黑" panose="020B0503020204020204" pitchFamily="34" charset="-122"/>
                <a:ea typeface="微软雅黑" panose="020B0503020204020204" pitchFamily="34" charset="-122"/>
              </a:rPr>
              <a:t>推荐</a:t>
            </a:r>
            <a:r>
              <a:rPr lang="en-US" altLang="zh-CN" sz="2800" b="1" dirty="0">
                <a:latin typeface="微软雅黑" panose="020B0503020204020204" pitchFamily="34" charset="-122"/>
                <a:ea typeface="微软雅黑" panose="020B0503020204020204" pitchFamily="34" charset="-122"/>
              </a:rPr>
              <a:t>7</a:t>
            </a:r>
            <a:r>
              <a:rPr lang="zh-CN" altLang="en-US" sz="2800" b="1" dirty="0">
                <a:latin typeface="微软雅黑" panose="020B0503020204020204" pitchFamily="34" charset="-122"/>
                <a:ea typeface="微软雅黑" panose="020B0503020204020204" pitchFamily="34" charset="-122"/>
              </a:rPr>
              <a:t>之 </a:t>
            </a:r>
            <a:r>
              <a:rPr lang="en-US" altLang="zh-CN" sz="2800" b="1" dirty="0" err="1">
                <a:latin typeface="微软雅黑" panose="020B0503020204020204" pitchFamily="34" charset="-122"/>
                <a:ea typeface="微软雅黑" panose="020B0503020204020204" pitchFamily="34" charset="-122"/>
              </a:rPr>
              <a:t>RediSearch</a:t>
            </a:r>
            <a:endParaRPr lang="en-US" sz="2800"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其他产品选型</a:t>
            </a:r>
            <a:r>
              <a:rPr lang="en-US" sz="2800" b="1" dirty="0">
                <a:highlight>
                  <a:srgbClr val="FFFF00"/>
                </a:highlight>
                <a:latin typeface="微软雅黑" panose="020B0503020204020204" pitchFamily="34" charset="-122"/>
                <a:ea typeface="微软雅黑" panose="020B0503020204020204" pitchFamily="34" charset="-122"/>
              </a:rPr>
              <a:t>Azure </a:t>
            </a:r>
            <a:r>
              <a:rPr lang="en-US" altLang="zh-CN" sz="2800" b="1" dirty="0">
                <a:highlight>
                  <a:srgbClr val="FFFF00"/>
                </a:highlight>
                <a:latin typeface="微软雅黑" panose="020B0503020204020204" pitchFamily="34" charset="-122"/>
                <a:ea typeface="微软雅黑" panose="020B0503020204020204" pitchFamily="34" charset="-122"/>
              </a:rPr>
              <a:t>S</a:t>
            </a:r>
            <a:r>
              <a:rPr lang="en-US" sz="2800" b="1" dirty="0">
                <a:highlight>
                  <a:srgbClr val="FFFF00"/>
                </a:highlight>
                <a:latin typeface="微软雅黑" panose="020B0503020204020204" pitchFamily="34" charset="-122"/>
                <a:ea typeface="微软雅黑" panose="020B0503020204020204" pitchFamily="34" charset="-122"/>
              </a:rPr>
              <a:t>aaS: Redis Enterprise + </a:t>
            </a:r>
            <a:r>
              <a:rPr lang="en-US" sz="2800" b="1" dirty="0" err="1">
                <a:highlight>
                  <a:srgbClr val="FFFF00"/>
                </a:highlight>
                <a:latin typeface="微软雅黑" panose="020B0503020204020204" pitchFamily="34" charset="-122"/>
                <a:ea typeface="微软雅黑" panose="020B0503020204020204" pitchFamily="34" charset="-122"/>
              </a:rPr>
              <a:t>Redi</a:t>
            </a:r>
            <a:r>
              <a:rPr lang="en-US" altLang="zh-CN" sz="2800" b="1" dirty="0" err="1">
                <a:highlight>
                  <a:srgbClr val="FFFF00"/>
                </a:highlight>
                <a:latin typeface="微软雅黑" panose="020B0503020204020204" pitchFamily="34" charset="-122"/>
                <a:ea typeface="微软雅黑" panose="020B0503020204020204" pitchFamily="34" charset="-122"/>
              </a:rPr>
              <a:t>Search</a:t>
            </a:r>
            <a:r>
              <a:rPr lang="en-US" altLang="zh-CN" sz="2800" b="1" dirty="0">
                <a:highlight>
                  <a:srgbClr val="FFFF00"/>
                </a:highlight>
                <a:latin typeface="微软雅黑" panose="020B0503020204020204" pitchFamily="34" charset="-122"/>
                <a:ea typeface="微软雅黑" panose="020B0503020204020204" pitchFamily="34" charset="-122"/>
              </a:rPr>
              <a:t> +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East US</a:t>
            </a:r>
            <a:endParaRPr lang="en-US" sz="28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hlinkClick r:id="rId2"/>
              </a:rPr>
              <a:t>Using Redis modules with Azure Cache for Redis | Microsoft Learn --- </a:t>
            </a:r>
            <a:r>
              <a:rPr lang="zh-CN" altLang="en-US" dirty="0">
                <a:latin typeface="微软雅黑" panose="020B0503020204020204" pitchFamily="34" charset="-122"/>
                <a:ea typeface="微软雅黑" panose="020B0503020204020204" pitchFamily="34" charset="-122"/>
                <a:hlinkClick r:id="rId2"/>
              </a:rPr>
              <a:t>将 </a:t>
            </a:r>
            <a:r>
              <a:rPr lang="en-US" dirty="0">
                <a:latin typeface="微软雅黑" panose="020B0503020204020204" pitchFamily="34" charset="-122"/>
                <a:ea typeface="微软雅黑" panose="020B0503020204020204" pitchFamily="34" charset="-122"/>
                <a:hlinkClick r:id="rId2"/>
              </a:rPr>
              <a:t>Redis </a:t>
            </a:r>
            <a:r>
              <a:rPr lang="zh-CN" altLang="en-US" dirty="0">
                <a:latin typeface="微软雅黑" panose="020B0503020204020204" pitchFamily="34" charset="-122"/>
                <a:ea typeface="微软雅黑" panose="020B0503020204020204" pitchFamily="34" charset="-122"/>
                <a:hlinkClick r:id="rId2"/>
              </a:rPr>
              <a:t>模块与 </a:t>
            </a:r>
            <a:r>
              <a:rPr lang="en-US" dirty="0">
                <a:latin typeface="微软雅黑" panose="020B0503020204020204" pitchFamily="34" charset="-122"/>
                <a:ea typeface="微软雅黑" panose="020B0503020204020204" pitchFamily="34" charset="-122"/>
                <a:hlinkClick r:id="rId2"/>
              </a:rPr>
              <a:t>Azure Cache for Redis </a:t>
            </a:r>
            <a:r>
              <a:rPr lang="zh-CN" altLang="en-US" dirty="0">
                <a:latin typeface="微软雅黑" panose="020B0503020204020204" pitchFamily="34" charset="-122"/>
                <a:ea typeface="微软雅黑" panose="020B0503020204020204" pitchFamily="34" charset="-122"/>
                <a:hlinkClick r:id="rId2"/>
              </a:rPr>
              <a:t>结合使用 </a:t>
            </a:r>
            <a:r>
              <a:rPr lang="en-US" altLang="zh-CN" dirty="0">
                <a:latin typeface="微软雅黑" panose="020B0503020204020204" pitchFamily="34" charset="-122"/>
                <a:ea typeface="微软雅黑" panose="020B0503020204020204" pitchFamily="34" charset="-122"/>
                <a:hlinkClick r:id="rId2"/>
              </a:rPr>
              <a:t>|</a:t>
            </a:r>
            <a:r>
              <a:rPr lang="zh-CN" altLang="en-US" dirty="0">
                <a:latin typeface="微软雅黑" panose="020B0503020204020204" pitchFamily="34" charset="-122"/>
                <a:ea typeface="微软雅黑" panose="020B0503020204020204" pitchFamily="34" charset="-122"/>
                <a:hlinkClick r:id="rId2"/>
              </a:rPr>
              <a:t>微软学习</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884219" y="2861345"/>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6FDD7ECC-C0F8-E6FB-10C6-A27A31864E7D}"/>
              </a:ext>
            </a:extLst>
          </p:cNvPr>
          <p:cNvGraphicFramePr>
            <a:graphicFrameLocks noChangeAspect="1"/>
          </p:cNvGraphicFramePr>
          <p:nvPr>
            <p:extLst>
              <p:ext uri="{D42A27DB-BD31-4B8C-83A1-F6EECF244321}">
                <p14:modId xmlns:p14="http://schemas.microsoft.com/office/powerpoint/2010/main" val="4162594442"/>
              </p:ext>
            </p:extLst>
          </p:nvPr>
        </p:nvGraphicFramePr>
        <p:xfrm>
          <a:off x="6291119" y="1292225"/>
          <a:ext cx="4737100" cy="5418137"/>
        </p:xfrm>
        <a:graphic>
          <a:graphicData uri="http://schemas.openxmlformats.org/presentationml/2006/ole">
            <mc:AlternateContent xmlns:mc="http://schemas.openxmlformats.org/markup-compatibility/2006">
              <mc:Choice xmlns:v="urn:schemas-microsoft-com:vml" Requires="v">
                <p:oleObj r:id="rId6" imgW="7486560" imgH="8562960" progId="">
                  <p:embed/>
                </p:oleObj>
              </mc:Choice>
              <mc:Fallback>
                <p:oleObj r:id="rId6" imgW="7486560" imgH="8562960" progId="">
                  <p:embed/>
                  <p:pic>
                    <p:nvPicPr>
                      <p:cNvPr id="5" name="Object 4">
                        <a:extLst>
                          <a:ext uri="{FF2B5EF4-FFF2-40B4-BE49-F238E27FC236}">
                            <a16:creationId xmlns:a16="http://schemas.microsoft.com/office/drawing/2014/main" id="{4EE6F0C0-BE03-D222-22B2-F5C42FB532E5}"/>
                          </a:ext>
                        </a:extLst>
                      </p:cNvPr>
                      <p:cNvPicPr/>
                      <p:nvPr/>
                    </p:nvPicPr>
                    <p:blipFill>
                      <a:blip r:embed="rId7"/>
                      <a:stretch>
                        <a:fillRect/>
                      </a:stretch>
                    </p:blipFill>
                    <p:spPr>
                      <a:xfrm>
                        <a:off x="6291119" y="1292225"/>
                        <a:ext cx="4737100" cy="5418137"/>
                      </a:xfrm>
                      <a:prstGeom prst="rect">
                        <a:avLst/>
                      </a:prstGeom>
                    </p:spPr>
                  </p:pic>
                </p:oleObj>
              </mc:Fallback>
            </mc:AlternateContent>
          </a:graphicData>
        </a:graphic>
      </p:graphicFrame>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其他产品选型</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hlinkClick r:id="rId2"/>
              </a:rPr>
              <a:t>Extensions - Azure Database for PostgreSQL - Flexible Server | Microsoft Learn --- </a:t>
            </a:r>
            <a:r>
              <a:rPr lang="zh-CN" altLang="en-US" dirty="0">
                <a:latin typeface="微软雅黑" panose="020B0503020204020204" pitchFamily="34" charset="-122"/>
                <a:ea typeface="微软雅黑" panose="020B0503020204020204" pitchFamily="34" charset="-122"/>
                <a:hlinkClick r:id="rId2"/>
              </a:rPr>
              <a:t>扩展 </a:t>
            </a:r>
            <a:r>
              <a:rPr lang="en-US" altLang="zh-CN" dirty="0">
                <a:latin typeface="微软雅黑" panose="020B0503020204020204" pitchFamily="34" charset="-122"/>
                <a:ea typeface="微软雅黑" panose="020B0503020204020204" pitchFamily="34" charset="-122"/>
                <a:hlinkClick r:id="rId2"/>
              </a:rPr>
              <a:t>- </a:t>
            </a:r>
            <a:r>
              <a:rPr lang="en-US" dirty="0">
                <a:latin typeface="微软雅黑" panose="020B0503020204020204" pitchFamily="34" charset="-122"/>
                <a:ea typeface="微软雅黑" panose="020B0503020204020204" pitchFamily="34" charset="-122"/>
                <a:hlinkClick r:id="rId2"/>
              </a:rPr>
              <a:t>Azure Database for PostgreSQL - </a:t>
            </a:r>
            <a:r>
              <a:rPr lang="zh-CN" altLang="en-US" dirty="0">
                <a:latin typeface="微软雅黑" panose="020B0503020204020204" pitchFamily="34" charset="-122"/>
                <a:ea typeface="微软雅黑" panose="020B0503020204020204" pitchFamily="34" charset="-122"/>
                <a:hlinkClick r:id="rId2"/>
              </a:rPr>
              <a:t>灵活的服务器 </a:t>
            </a:r>
            <a:r>
              <a:rPr lang="en-US" altLang="zh-CN" dirty="0">
                <a:latin typeface="微软雅黑" panose="020B0503020204020204" pitchFamily="34" charset="-122"/>
                <a:ea typeface="微软雅黑" panose="020B0503020204020204" pitchFamily="34" charset="-122"/>
                <a:hlinkClick r:id="rId2"/>
              </a:rPr>
              <a:t>|</a:t>
            </a:r>
            <a:r>
              <a:rPr lang="zh-CN" altLang="en-US" dirty="0">
                <a:latin typeface="微软雅黑" panose="020B0503020204020204" pitchFamily="34" charset="-122"/>
                <a:ea typeface="微软雅黑" panose="020B0503020204020204" pitchFamily="34" charset="-122"/>
                <a:hlinkClick r:id="rId2"/>
              </a:rPr>
              <a:t>微软学习</a:t>
            </a: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1274618" y="3245683"/>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601525"/>
          </a:xfrm>
        </p:spPr>
        <p:txBody>
          <a:bodyPr>
            <a:norm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探讨</a:t>
            </a:r>
            <a:r>
              <a:rPr lang="en-US" altLang="zh-CN" sz="3200" b="1" dirty="0">
                <a:highlight>
                  <a:srgbClr val="FFFF00"/>
                </a:highlight>
                <a:latin typeface="微软雅黑" panose="020B0503020204020204" pitchFamily="34" charset="-122"/>
                <a:ea typeface="微软雅黑" panose="020B0503020204020204" pitchFamily="34" charset="-122"/>
              </a:rPr>
              <a:t>Azure SQL Dedicated pool</a:t>
            </a:r>
            <a:r>
              <a:rPr lang="zh-CN" altLang="en-US" sz="3200" b="1" dirty="0">
                <a:highlight>
                  <a:srgbClr val="FFFF00"/>
                </a:highlight>
                <a:latin typeface="微软雅黑" panose="020B0503020204020204" pitchFamily="34" charset="-122"/>
                <a:ea typeface="微软雅黑" panose="020B0503020204020204" pitchFamily="34" charset="-122"/>
              </a:rPr>
              <a:t>分布式向量检索（仅供参考）</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p:txBody>
          <a:bodyPr>
            <a:normAutofit lnSpcReduction="10000"/>
          </a:bodyPr>
          <a:lstStyle/>
          <a:p>
            <a:r>
              <a:rPr lang="en-US" altLang="zh-CN" dirty="0">
                <a:latin typeface="微软雅黑" panose="020B0503020204020204" pitchFamily="34" charset="-122"/>
                <a:ea typeface="微软雅黑" panose="020B0503020204020204" pitchFamily="34" charset="-122"/>
              </a:rPr>
              <a:t>SQL Dedicated pool</a:t>
            </a:r>
          </a:p>
          <a:p>
            <a:r>
              <a:rPr lang="zh-CN" altLang="en-US" dirty="0">
                <a:latin typeface="微软雅黑" panose="020B0503020204020204" pitchFamily="34" charset="-122"/>
                <a:ea typeface="微软雅黑" panose="020B0503020204020204" pitchFamily="34" charset="-122"/>
              </a:rPr>
              <a:t>分区键的选择</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Hash</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无大小，只能等于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不跨分区读取数据</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Round robin</a:t>
            </a:r>
          </a:p>
          <a:p>
            <a:pPr lvl="2"/>
            <a:r>
              <a:rPr lang="zh-CN" altLang="en-US" dirty="0">
                <a:latin typeface="微软雅黑" panose="020B0503020204020204" pitchFamily="34" charset="-122"/>
                <a:ea typeface="微软雅黑" panose="020B0503020204020204" pitchFamily="34" charset="-122"/>
              </a:rPr>
              <a:t>无原则，并行暴力计算</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数据倾斜</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没办法</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重选字段，但需求未变：查询时所用的</a:t>
            </a:r>
            <a:r>
              <a:rPr lang="en-US" altLang="zh-CN" dirty="0">
                <a:latin typeface="微软雅黑" panose="020B0503020204020204" pitchFamily="34" charset="-122"/>
                <a:ea typeface="微软雅黑" panose="020B0503020204020204" pitchFamily="34" charset="-122"/>
              </a:rPr>
              <a:t>Select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where</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最终还是暴力计算</a:t>
            </a: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768531" y="0"/>
            <a:ext cx="10515600" cy="783771"/>
          </a:xfrm>
        </p:spPr>
        <p:txBody>
          <a:bodyPr>
            <a:normAutofit/>
          </a:bodyPr>
          <a:lstStyle/>
          <a:p>
            <a:r>
              <a:rPr lang="zh-CN" altLang="en-US" sz="3600" b="1" dirty="0">
                <a:latin typeface="微软雅黑" panose="020B0503020204020204" pitchFamily="34" charset="-122"/>
                <a:ea typeface="微软雅黑" panose="020B0503020204020204" pitchFamily="34" charset="-122"/>
              </a:rPr>
              <a:t>向量</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数据库</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索引</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（对个人而言属于科学不是科技，略懂）</a:t>
            </a:r>
            <a:endParaRPr lang="en-US" sz="16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191589" y="609600"/>
            <a:ext cx="11739154" cy="6248400"/>
          </a:xfrm>
        </p:spPr>
        <p:txBody>
          <a:bodyPr>
            <a:normAutofit fontScale="40000" lnSpcReduction="20000"/>
          </a:bodyPr>
          <a:lstStyle/>
          <a:p>
            <a:r>
              <a:rPr lang="zh-CN" altLang="en-US" sz="25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p>
          <a:p>
            <a:r>
              <a:rPr lang="zh-CN" altLang="en-US" sz="2500" b="1" dirty="0">
                <a:latin typeface="微软雅黑" panose="020B0503020204020204" pitchFamily="34" charset="-122"/>
                <a:ea typeface="微软雅黑" panose="020B0503020204020204" pitchFamily="34" charset="-122"/>
              </a:rPr>
              <a:t>基于平面索引</a:t>
            </a:r>
            <a:r>
              <a:rPr lang="en-US" altLang="zh-CN" sz="2500" b="1" dirty="0">
                <a:latin typeface="微软雅黑" panose="020B0503020204020204" pitchFamily="34" charset="-122"/>
                <a:ea typeface="微软雅黑" panose="020B0503020204020204" pitchFamily="34" charset="-122"/>
              </a:rPr>
              <a:t>/Flat</a:t>
            </a:r>
            <a:r>
              <a:rPr lang="zh-CN" altLang="en-US" sz="2500" b="1" dirty="0">
                <a:latin typeface="微软雅黑" panose="020B0503020204020204" pitchFamily="34" charset="-122"/>
                <a:ea typeface="微软雅黑" panose="020B0503020204020204" pitchFamily="34" charset="-122"/>
              </a:rPr>
              <a:t>文件</a:t>
            </a:r>
            <a:r>
              <a:rPr lang="en-US" altLang="zh-CN" sz="2500" b="1" dirty="0">
                <a:latin typeface="微软雅黑" panose="020B0503020204020204" pitchFamily="34" charset="-122"/>
                <a:ea typeface="微软雅黑" panose="020B0503020204020204" pitchFamily="34" charset="-122"/>
              </a:rPr>
              <a:t>/</a:t>
            </a:r>
            <a:r>
              <a:rPr lang="zh-CN" altLang="en-US" sz="2500" b="1" dirty="0">
                <a:latin typeface="微软雅黑" panose="020B0503020204020204" pitchFamily="34" charset="-122"/>
                <a:ea typeface="微软雅黑" panose="020B0503020204020204" pitchFamily="34" charset="-122"/>
              </a:rPr>
              <a:t>暴力计算</a:t>
            </a:r>
            <a:endParaRPr lang="en-US" altLang="zh-CN" sz="2500" b="1" dirty="0">
              <a:latin typeface="微软雅黑" panose="020B0503020204020204" pitchFamily="34" charset="-122"/>
              <a:ea typeface="微软雅黑" panose="020B0503020204020204" pitchFamily="34" charset="-122"/>
            </a:endParaRPr>
          </a:p>
          <a:p>
            <a:pPr lvl="1"/>
            <a:r>
              <a:rPr lang="zh-CN" altLang="en-US" sz="23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2300" b="1" dirty="0">
                <a:highlight>
                  <a:srgbClr val="FFFF00"/>
                </a:highlight>
                <a:latin typeface="微软雅黑" panose="020B0503020204020204" pitchFamily="34" charset="-122"/>
                <a:ea typeface="微软雅黑" panose="020B0503020204020204" pitchFamily="34" charset="-122"/>
              </a:rPr>
              <a:t>每个向量与数据库中的每个其他向量</a:t>
            </a:r>
            <a:r>
              <a:rPr lang="zh-CN" altLang="en-US" sz="2300" b="1" dirty="0">
                <a:latin typeface="微软雅黑" panose="020B0503020204020204" pitchFamily="34" charset="-122"/>
                <a:ea typeface="微软雅黑" panose="020B0503020204020204" pitchFamily="34" charset="-122"/>
              </a:rPr>
              <a:t>进行比较来索引向量的方法</a:t>
            </a:r>
            <a:endParaRPr lang="en-US" altLang="zh-CN" sz="2300" b="1" dirty="0">
              <a:latin typeface="微软雅黑" panose="020B0503020204020204" pitchFamily="34" charset="-122"/>
              <a:ea typeface="微软雅黑" panose="020B0503020204020204" pitchFamily="34" charset="-122"/>
            </a:endParaRPr>
          </a:p>
          <a:p>
            <a:pPr>
              <a:lnSpc>
                <a:spcPct val="100000"/>
              </a:lnSpc>
            </a:pPr>
            <a:r>
              <a:rPr lang="zh-CN" altLang="en-US" sz="2500" b="1" dirty="0">
                <a:latin typeface="微软雅黑" panose="020B0503020204020204" pitchFamily="34" charset="-122"/>
                <a:ea typeface="微软雅黑" panose="020B0503020204020204" pitchFamily="34" charset="-122"/>
              </a:rPr>
              <a:t>基于</a:t>
            </a:r>
            <a:r>
              <a:rPr lang="en-US" altLang="zh-CN" sz="2500" b="1" dirty="0">
                <a:latin typeface="微软雅黑" panose="020B0503020204020204" pitchFamily="34" charset="-122"/>
                <a:ea typeface="微软雅黑" panose="020B0503020204020204" pitchFamily="34" charset="-122"/>
              </a:rPr>
              <a:t>IVF_FLAT</a:t>
            </a:r>
            <a:r>
              <a:rPr lang="zh-CN" altLang="en-US" sz="2500" b="1" dirty="0">
                <a:latin typeface="微软雅黑" panose="020B0503020204020204" pitchFamily="34" charset="-122"/>
                <a:ea typeface="微软雅黑" panose="020B0503020204020204" pitchFamily="34" charset="-122"/>
              </a:rPr>
              <a:t>（倒排</a:t>
            </a:r>
            <a:r>
              <a:rPr lang="zh-CN" altLang="en-US" sz="2500" b="1" dirty="0">
                <a:highlight>
                  <a:srgbClr val="FFFF00"/>
                </a:highlight>
                <a:latin typeface="微软雅黑" panose="020B0503020204020204" pitchFamily="34" charset="-122"/>
                <a:ea typeface="微软雅黑" panose="020B0503020204020204" pitchFamily="34" charset="-122"/>
              </a:rPr>
              <a:t>不是</a:t>
            </a:r>
            <a:r>
              <a:rPr lang="zh-CN" altLang="en-US" sz="2500" b="1" dirty="0">
                <a:latin typeface="微软雅黑" panose="020B0503020204020204" pitchFamily="34" charset="-122"/>
                <a:ea typeface="微软雅黑" panose="020B0503020204020204" pitchFamily="34" charset="-122"/>
              </a:rPr>
              <a:t>从大到小的意思）</a:t>
            </a:r>
          </a:p>
          <a:p>
            <a:pPr lvl="1">
              <a:lnSpc>
                <a:spcPct val="110000"/>
              </a:lnSpc>
            </a:pPr>
            <a:r>
              <a:rPr lang="zh-CN" altLang="en-US" sz="2300" b="1" dirty="0">
                <a:latin typeface="微软雅黑" panose="020B0503020204020204" pitchFamily="34" charset="-122"/>
                <a:ea typeface="微软雅黑" panose="020B0503020204020204" pitchFamily="34" charset="-122"/>
              </a:rPr>
              <a:t>通过</a:t>
            </a:r>
            <a:r>
              <a:rPr lang="zh-CN" altLang="en-US" sz="2300" b="1" dirty="0">
                <a:highlight>
                  <a:srgbClr val="FFFF00"/>
                </a:highlight>
                <a:latin typeface="微软雅黑" panose="020B0503020204020204" pitchFamily="34" charset="-122"/>
                <a:ea typeface="微软雅黑" panose="020B0503020204020204" pitchFamily="34" charset="-122"/>
              </a:rPr>
              <a:t>聚类（</a:t>
            </a:r>
            <a:r>
              <a:rPr lang="en-US" altLang="zh-CN" sz="2300" b="1" dirty="0">
                <a:highlight>
                  <a:srgbClr val="FFFF00"/>
                </a:highlight>
                <a:latin typeface="微软雅黑" panose="020B0503020204020204" pitchFamily="34" charset="-122"/>
                <a:ea typeface="微软雅黑" panose="020B0503020204020204" pitchFamily="34" charset="-122"/>
              </a:rPr>
              <a:t>k-means clustering</a:t>
            </a:r>
            <a:r>
              <a:rPr lang="zh-CN" altLang="en-US" sz="2300" b="1" dirty="0">
                <a:highlight>
                  <a:srgbClr val="FFFF00"/>
                </a:highlight>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划分向量存储空间，每个区域找到一个</a:t>
            </a:r>
            <a:r>
              <a:rPr lang="zh-CN" altLang="en-US" sz="2300" b="1" dirty="0">
                <a:highlight>
                  <a:srgbClr val="FFFF00"/>
                </a:highlight>
                <a:latin typeface="微软雅黑" panose="020B0503020204020204" pitchFamily="34" charset="-122"/>
                <a:ea typeface="微软雅黑" panose="020B0503020204020204" pitchFamily="34" charset="-122"/>
              </a:rPr>
              <a:t>质心</a:t>
            </a:r>
            <a:r>
              <a:rPr lang="en-US" altLang="zh-CN" sz="2300" b="1" dirty="0">
                <a:highlight>
                  <a:srgbClr val="FFFF00"/>
                </a:highlight>
                <a:latin typeface="微软雅黑" panose="020B0503020204020204" pitchFamily="34" charset="-122"/>
                <a:ea typeface="微软雅黑" panose="020B0503020204020204" pitchFamily="34" charset="-122"/>
              </a:rPr>
              <a:t>(</a:t>
            </a:r>
            <a:r>
              <a:rPr lang="zh-CN" altLang="en-US" sz="2300" b="1" dirty="0">
                <a:highlight>
                  <a:srgbClr val="FFFF00"/>
                </a:highlight>
                <a:latin typeface="微软雅黑" panose="020B0503020204020204" pitchFamily="34" charset="-122"/>
                <a:ea typeface="微软雅黑" panose="020B0503020204020204" pitchFamily="34" charset="-122"/>
              </a:rPr>
              <a:t>中心点</a:t>
            </a:r>
            <a:r>
              <a:rPr lang="en-US" altLang="zh-CN" sz="2300" b="1" dirty="0">
                <a:highlight>
                  <a:srgbClr val="FFFF00"/>
                </a:highlight>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，存储每个向量时和每个空间的质心对比距离，归入到距离自己最近的质心所在空间存储</a:t>
            </a:r>
            <a:endParaRPr lang="en-US" altLang="zh-CN" sz="2300" b="1" dirty="0">
              <a:latin typeface="微软雅黑" panose="020B0503020204020204" pitchFamily="34" charset="-122"/>
              <a:ea typeface="微软雅黑" panose="020B0503020204020204" pitchFamily="34" charset="-122"/>
            </a:endParaRPr>
          </a:p>
          <a:p>
            <a:pPr lvl="1">
              <a:lnSpc>
                <a:spcPct val="110000"/>
              </a:lnSpc>
            </a:pPr>
            <a:r>
              <a:rPr lang="zh-CN" altLang="en-US" sz="2300" b="1" dirty="0">
                <a:latin typeface="微软雅黑" panose="020B0503020204020204" pitchFamily="34" charset="-122"/>
                <a:ea typeface="微软雅黑" panose="020B0503020204020204" pitchFamily="34" charset="-122"/>
              </a:rPr>
              <a:t>索引键就是</a:t>
            </a:r>
            <a:r>
              <a:rPr lang="zh-CN" altLang="en-US" sz="2300" b="1" dirty="0">
                <a:highlight>
                  <a:srgbClr val="FFFF00"/>
                </a:highlight>
                <a:latin typeface="微软雅黑" panose="020B0503020204020204" pitchFamily="34" charset="-122"/>
                <a:ea typeface="微软雅黑" panose="020B0503020204020204" pitchFamily="34" charset="-122"/>
              </a:rPr>
              <a:t>距离</a:t>
            </a:r>
            <a:r>
              <a:rPr lang="zh-CN" altLang="en-US" sz="23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2300" b="1" dirty="0">
              <a:latin typeface="微软雅黑" panose="020B0503020204020204" pitchFamily="34" charset="-122"/>
              <a:ea typeface="微软雅黑" panose="020B0503020204020204" pitchFamily="34" charset="-122"/>
            </a:endParaRPr>
          </a:p>
          <a:p>
            <a:r>
              <a:rPr lang="zh-CN" altLang="en-US" sz="2500" b="1" dirty="0">
                <a:latin typeface="微软雅黑" panose="020B0503020204020204" pitchFamily="34" charset="-122"/>
                <a:ea typeface="微软雅黑" panose="020B0503020204020204" pitchFamily="34" charset="-122"/>
              </a:rPr>
              <a:t>基于树</a:t>
            </a:r>
            <a:endParaRPr lang="en-US" altLang="zh-CN" sz="2500" b="1" dirty="0">
              <a:latin typeface="微软雅黑" panose="020B0503020204020204" pitchFamily="34" charset="-122"/>
              <a:ea typeface="微软雅黑" panose="020B0503020204020204" pitchFamily="34" charset="-122"/>
            </a:endParaRPr>
          </a:p>
          <a:p>
            <a:pPr lvl="1"/>
            <a:r>
              <a:rPr lang="zh-CN" altLang="en-US" sz="2300" b="1" dirty="0">
                <a:latin typeface="微软雅黑" panose="020B0503020204020204" pitchFamily="34" charset="-122"/>
                <a:ea typeface="微软雅黑" panose="020B0503020204020204" pitchFamily="34" charset="-122"/>
              </a:rPr>
              <a:t>类比传统的二叉树，建树索引的时候是决定往左还是往右扩展，不同的向量树索引在于按照什么标准去决策，</a:t>
            </a:r>
            <a:endParaRPr lang="en-US" altLang="zh-CN" sz="2300" b="1" dirty="0">
              <a:latin typeface="微软雅黑" panose="020B0503020204020204" pitchFamily="34" charset="-122"/>
              <a:ea typeface="微软雅黑" panose="020B0503020204020204" pitchFamily="34" charset="-122"/>
            </a:endParaRPr>
          </a:p>
          <a:p>
            <a:pPr lvl="2"/>
            <a:r>
              <a:rPr lang="en-US" altLang="zh-CN" sz="2000" b="1" dirty="0" err="1">
                <a:highlight>
                  <a:srgbClr val="FFFF00"/>
                </a:highlight>
                <a:latin typeface="微软雅黑" panose="020B0503020204020204" pitchFamily="34" charset="-122"/>
                <a:ea typeface="微软雅黑" panose="020B0503020204020204" pitchFamily="34" charset="-122"/>
              </a:rPr>
              <a:t>KDTree</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会选取</a:t>
            </a:r>
            <a:r>
              <a:rPr lang="zh-CN" altLang="en-US" sz="2000" b="1" dirty="0">
                <a:highlight>
                  <a:srgbClr val="FFFF00"/>
                </a:highlight>
                <a:latin typeface="微软雅黑" panose="020B0503020204020204" pitchFamily="34" charset="-122"/>
                <a:ea typeface="微软雅黑" panose="020B0503020204020204" pitchFamily="34" charset="-122"/>
              </a:rPr>
              <a:t>向量中某个方差</a:t>
            </a:r>
            <a:r>
              <a:rPr lang="zh-CN" altLang="en-US" sz="2000" b="1" dirty="0">
                <a:latin typeface="微软雅黑" panose="020B0503020204020204" pitchFamily="34" charset="-122"/>
                <a:ea typeface="微软雅黑" panose="020B0503020204020204" pitchFamily="34" charset="-122"/>
              </a:rPr>
              <a:t>最大的维度取中值作为判定标准，也就是以超平面去划分空间</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err="1">
                <a:highlight>
                  <a:srgbClr val="FFFF00"/>
                </a:highlight>
                <a:latin typeface="微软雅黑" panose="020B0503020204020204" pitchFamily="34" charset="-122"/>
                <a:ea typeface="微软雅黑" panose="020B0503020204020204" pitchFamily="34" charset="-122"/>
              </a:rPr>
              <a:t>VPTree</a:t>
            </a:r>
            <a:r>
              <a:rPr lang="zh-CN" altLang="en-US" sz="2000" b="1" dirty="0">
                <a:latin typeface="微软雅黑" panose="020B0503020204020204" pitchFamily="34" charset="-122"/>
                <a:ea typeface="微软雅黑" panose="020B0503020204020204" pitchFamily="34" charset="-122"/>
              </a:rPr>
              <a:t>会先选取一个</a:t>
            </a:r>
            <a:r>
              <a:rPr lang="zh-CN" altLang="en-US" sz="2000" b="1" dirty="0">
                <a:highlight>
                  <a:srgbClr val="FFFF00"/>
                </a:highlight>
                <a:latin typeface="微软雅黑" panose="020B0503020204020204" pitchFamily="34" charset="-122"/>
                <a:ea typeface="微软雅黑" panose="020B0503020204020204" pitchFamily="34" charset="-122"/>
              </a:rPr>
              <a:t>制高点</a:t>
            </a:r>
            <a:r>
              <a:rPr lang="zh-CN" altLang="en-US" sz="2000" b="1" dirty="0">
                <a:latin typeface="微软雅黑" panose="020B0503020204020204" pitchFamily="34" charset="-122"/>
                <a:ea typeface="微软雅黑" panose="020B0503020204020204" pitchFamily="34" charset="-122"/>
              </a:rPr>
              <a:t>，然后计算每个</a:t>
            </a:r>
            <a:r>
              <a:rPr lang="zh-CN" altLang="en-US" sz="2000" b="1" dirty="0">
                <a:highlight>
                  <a:srgbClr val="FFFF00"/>
                </a:highlight>
                <a:latin typeface="微软雅黑" panose="020B0503020204020204" pitchFamily="34" charset="-122"/>
                <a:ea typeface="微软雅黑" panose="020B0503020204020204" pitchFamily="34" charset="-122"/>
              </a:rPr>
              <a:t>点和制高点的距离，取距离中值作为判定标准</a:t>
            </a:r>
            <a:endParaRPr lang="en-US" altLang="zh-CN" sz="2000" b="1" dirty="0">
              <a:highlight>
                <a:srgbClr val="FFFF00"/>
              </a:highlight>
              <a:latin typeface="微软雅黑" panose="020B0503020204020204" pitchFamily="34" charset="-122"/>
              <a:ea typeface="微软雅黑" panose="020B0503020204020204" pitchFamily="34" charset="-122"/>
            </a:endParaRPr>
          </a:p>
          <a:p>
            <a:pPr lvl="2"/>
            <a:r>
              <a:rPr lang="zh-CN" altLang="en-US" sz="2000" b="1" dirty="0">
                <a:latin typeface="微软雅黑" panose="020B0503020204020204" pitchFamily="34" charset="-122"/>
                <a:ea typeface="微软雅黑" panose="020B0503020204020204" pitchFamily="34" charset="-122"/>
              </a:rPr>
              <a:t>通常这些方法在检索的时候都会利用三角形不等式来去除不必要的探索。</a:t>
            </a:r>
          </a:p>
          <a:p>
            <a:pPr lvl="1"/>
            <a:r>
              <a:rPr lang="zh-CN" altLang="en-US" sz="23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2300" b="1" dirty="0">
              <a:latin typeface="微软雅黑" panose="020B0503020204020204" pitchFamily="34" charset="-122"/>
              <a:ea typeface="微软雅黑" panose="020B0503020204020204" pitchFamily="34" charset="-122"/>
            </a:endParaRPr>
          </a:p>
          <a:p>
            <a:r>
              <a:rPr lang="zh-CN" altLang="en-US" sz="2500" b="1" dirty="0">
                <a:latin typeface="微软雅黑" panose="020B0503020204020204" pitchFamily="34" charset="-122"/>
                <a:ea typeface="微软雅黑" panose="020B0503020204020204" pitchFamily="34" charset="-122"/>
              </a:rPr>
              <a:t>基于局部敏感哈希</a:t>
            </a:r>
            <a:r>
              <a:rPr lang="en-US" altLang="zh-CN" sz="2500" b="1" dirty="0">
                <a:latin typeface="微软雅黑" panose="020B0503020204020204" pitchFamily="34" charset="-122"/>
                <a:ea typeface="微软雅黑" panose="020B0503020204020204" pitchFamily="34" charset="-122"/>
              </a:rPr>
              <a:t>(Locality Sensitive Hashing</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LSH)</a:t>
            </a:r>
            <a:endParaRPr lang="zh-CN" altLang="en-US" sz="2500" b="1" dirty="0">
              <a:latin typeface="微软雅黑" panose="020B0503020204020204" pitchFamily="34" charset="-122"/>
              <a:ea typeface="微软雅黑" panose="020B0503020204020204" pitchFamily="34" charset="-122"/>
            </a:endParaRPr>
          </a:p>
          <a:p>
            <a:pPr lvl="1">
              <a:lnSpc>
                <a:spcPct val="100000"/>
              </a:lnSpc>
            </a:pPr>
            <a:r>
              <a:rPr lang="zh-CN" altLang="en-US" sz="2300" b="1" dirty="0">
                <a:latin typeface="微软雅黑" panose="020B0503020204020204" pitchFamily="34" charset="-122"/>
                <a:ea typeface="微软雅黑" panose="020B0503020204020204" pitchFamily="34" charset="-122"/>
              </a:rPr>
              <a:t>区别于传统哈希尽量不产生碰撞，局部敏感哈希</a:t>
            </a:r>
            <a:r>
              <a:rPr lang="zh-CN" altLang="en-US" sz="2300" b="1" dirty="0">
                <a:highlight>
                  <a:srgbClr val="FFFF00"/>
                </a:highlight>
                <a:latin typeface="微软雅黑" panose="020B0503020204020204" pitchFamily="34" charset="-122"/>
                <a:ea typeface="微软雅黑" panose="020B0503020204020204" pitchFamily="34" charset="-122"/>
              </a:rPr>
              <a:t>依赖碰撞</a:t>
            </a:r>
            <a:r>
              <a:rPr lang="zh-CN" altLang="en-US" sz="2300" b="1" dirty="0">
                <a:latin typeface="微软雅黑" panose="020B0503020204020204" pitchFamily="34" charset="-122"/>
                <a:ea typeface="微软雅黑" panose="020B0503020204020204" pitchFamily="34" charset="-122"/>
              </a:rPr>
              <a:t>来查找近邻，如：一致性哈希、空间</a:t>
            </a:r>
            <a:r>
              <a:rPr lang="en-US" altLang="zh-CN" sz="2300" b="1" dirty="0">
                <a:latin typeface="微软雅黑" panose="020B0503020204020204" pitchFamily="34" charset="-122"/>
                <a:ea typeface="微软雅黑" panose="020B0503020204020204" pitchFamily="34" charset="-122"/>
              </a:rPr>
              <a:t>GEO</a:t>
            </a:r>
            <a:r>
              <a:rPr lang="zh-CN" altLang="en-US" sz="2300" b="1" dirty="0">
                <a:latin typeface="微软雅黑" panose="020B0503020204020204" pitchFamily="34" charset="-122"/>
                <a:ea typeface="微软雅黑" panose="020B0503020204020204" pitchFamily="34" charset="-122"/>
              </a:rPr>
              <a:t>哈希、</a:t>
            </a:r>
            <a:r>
              <a:rPr lang="en-US" altLang="zh-CN" sz="2300" b="1" dirty="0" err="1">
                <a:latin typeface="微软雅黑" panose="020B0503020204020204" pitchFamily="34" charset="-122"/>
                <a:ea typeface="微软雅黑" panose="020B0503020204020204" pitchFamily="34" charset="-122"/>
              </a:rPr>
              <a:t>SIMHash</a:t>
            </a:r>
            <a:endParaRPr lang="en-US" altLang="zh-CN" sz="2300" b="1" dirty="0">
              <a:latin typeface="微软雅黑" panose="020B0503020204020204" pitchFamily="34" charset="-122"/>
              <a:ea typeface="微软雅黑" panose="020B0503020204020204" pitchFamily="34" charset="-122"/>
            </a:endParaRPr>
          </a:p>
          <a:p>
            <a:pPr lvl="1">
              <a:lnSpc>
                <a:spcPct val="100000"/>
              </a:lnSpc>
            </a:pPr>
            <a:r>
              <a:rPr lang="zh-CN" altLang="en-US" sz="2300" b="1" dirty="0">
                <a:latin typeface="微软雅黑" panose="020B0503020204020204" pitchFamily="34" charset="-122"/>
                <a:ea typeface="微软雅黑" panose="020B0503020204020204" pitchFamily="34" charset="-122"/>
              </a:rPr>
              <a:t>高维空间的两点若距离很近，则局部敏感哈希值有很大的概率是一样的</a:t>
            </a:r>
            <a:endParaRPr lang="en-US" altLang="zh-CN" sz="2300" b="1" dirty="0">
              <a:latin typeface="微软雅黑" panose="020B0503020204020204" pitchFamily="34" charset="-122"/>
              <a:ea typeface="微软雅黑" panose="020B0503020204020204" pitchFamily="34" charset="-122"/>
            </a:endParaRPr>
          </a:p>
          <a:p>
            <a:pPr lvl="1">
              <a:lnSpc>
                <a:spcPct val="100000"/>
              </a:lnSpc>
            </a:pPr>
            <a:r>
              <a:rPr lang="zh-CN" altLang="en-US" sz="2300" b="1" strike="sngStrike" dirty="0">
                <a:latin typeface="微软雅黑" panose="020B0503020204020204" pitchFamily="34" charset="-122"/>
                <a:ea typeface="微软雅黑" panose="020B0503020204020204" pitchFamily="34" charset="-122"/>
              </a:rPr>
              <a:t>无顺序、无大小？？</a:t>
            </a:r>
          </a:p>
          <a:p>
            <a:pPr>
              <a:lnSpc>
                <a:spcPct val="100000"/>
              </a:lnSpc>
            </a:pPr>
            <a:r>
              <a:rPr lang="zh-CN" altLang="en-US" sz="2500" b="1" dirty="0">
                <a:latin typeface="微软雅黑" panose="020B0503020204020204" pitchFamily="34" charset="-122"/>
                <a:ea typeface="微软雅黑" panose="020B0503020204020204" pitchFamily="34" charset="-122"/>
              </a:rPr>
              <a:t>基于图</a:t>
            </a:r>
            <a:endParaRPr lang="en-US" altLang="zh-CN" sz="2500" b="1" dirty="0">
              <a:latin typeface="微软雅黑" panose="020B0503020204020204" pitchFamily="34" charset="-122"/>
              <a:ea typeface="微软雅黑" panose="020B0503020204020204" pitchFamily="34" charset="-122"/>
            </a:endParaRPr>
          </a:p>
          <a:p>
            <a:pPr lvl="1">
              <a:lnSpc>
                <a:spcPct val="110000"/>
              </a:lnSpc>
            </a:pPr>
            <a:r>
              <a:rPr lang="zh-CN" altLang="en-US" sz="2300" b="1" dirty="0">
                <a:latin typeface="微软雅黑" panose="020B0503020204020204" pitchFamily="34" charset="-122"/>
                <a:ea typeface="微软雅黑" panose="020B0503020204020204" pitchFamily="34" charset="-122"/>
              </a:rPr>
              <a:t>基于度的索引键</a:t>
            </a:r>
            <a:endParaRPr lang="en-US" altLang="zh-CN" sz="2300" b="1" dirty="0">
              <a:latin typeface="微软雅黑" panose="020B0503020204020204" pitchFamily="34" charset="-122"/>
              <a:ea typeface="微软雅黑" panose="020B0503020204020204" pitchFamily="34" charset="-122"/>
            </a:endParaRPr>
          </a:p>
          <a:p>
            <a:pPr lvl="1">
              <a:lnSpc>
                <a:spcPct val="110000"/>
              </a:lnSpc>
            </a:pPr>
            <a:r>
              <a:rPr lang="en-US" sz="2300" b="1" dirty="0" err="1">
                <a:latin typeface="微软雅黑" panose="020B0503020204020204" pitchFamily="34" charset="-122"/>
                <a:ea typeface="微软雅黑" panose="020B0503020204020204" pitchFamily="34" charset="-122"/>
              </a:rPr>
              <a:t>RNSG（Refined</a:t>
            </a:r>
            <a:r>
              <a:rPr lang="en-US" sz="2300" b="1" dirty="0">
                <a:latin typeface="微软雅黑" panose="020B0503020204020204" pitchFamily="34" charset="-122"/>
                <a:ea typeface="微软雅黑" panose="020B0503020204020204" pitchFamily="34" charset="-122"/>
              </a:rPr>
              <a:t> Navigating Spreading-out Graph)</a:t>
            </a:r>
          </a:p>
          <a:p>
            <a:pPr lvl="2"/>
            <a:r>
              <a:rPr lang="zh-CN" altLang="en-US" sz="2000" b="1" dirty="0">
                <a:highlight>
                  <a:srgbClr val="FFFF00"/>
                </a:highlight>
                <a:latin typeface="微软雅黑" panose="020B0503020204020204" pitchFamily="34" charset="-122"/>
                <a:ea typeface="微软雅黑" panose="020B0503020204020204" pitchFamily="34" charset="-122"/>
              </a:rPr>
              <a:t>以图中心位置设置为导航点，然后使用特定的边缘选择策略来控制每个点的出度（小于或等于 </a:t>
            </a:r>
            <a:r>
              <a:rPr lang="en-US" altLang="zh-CN" sz="2000" b="1" dirty="0" err="1">
                <a:highlight>
                  <a:srgbClr val="FFFF00"/>
                </a:highlight>
                <a:latin typeface="微软雅黑" panose="020B0503020204020204" pitchFamily="34" charset="-122"/>
                <a:ea typeface="微软雅黑" panose="020B0503020204020204" pitchFamily="34" charset="-122"/>
              </a:rPr>
              <a:t>out_degree</a:t>
            </a:r>
            <a:r>
              <a:rPr lang="en-US" altLang="zh-CN" sz="2000" b="1" dirty="0">
                <a:highlight>
                  <a:srgbClr val="FFFF00"/>
                </a:highlight>
                <a:latin typeface="微软雅黑" panose="020B0503020204020204" pitchFamily="34" charset="-122"/>
                <a:ea typeface="微软雅黑" panose="020B0503020204020204" pitchFamily="34" charset="-122"/>
              </a:rPr>
              <a:t> </a:t>
            </a:r>
            <a:r>
              <a:rPr lang="zh-CN" altLang="en-US" sz="2000" b="1" dirty="0">
                <a:highlight>
                  <a:srgbClr val="FFFF00"/>
                </a:highlight>
                <a:latin typeface="微软雅黑" panose="020B0503020204020204" pitchFamily="34" charset="-122"/>
                <a:ea typeface="微软雅黑" panose="020B0503020204020204" pitchFamily="34" charset="-122"/>
              </a:rPr>
              <a:t>）</a:t>
            </a:r>
            <a:endParaRPr lang="en-US" altLang="zh-CN" sz="20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2300" b="1" dirty="0" err="1">
                <a:latin typeface="微软雅黑" panose="020B0503020204020204" pitchFamily="34" charset="-122"/>
                <a:ea typeface="微软雅黑" panose="020B0503020204020204" pitchFamily="34" charset="-122"/>
              </a:rPr>
              <a:t>HNSW（Hierarchical</a:t>
            </a:r>
            <a:r>
              <a:rPr lang="en-US" sz="2300" b="1" dirty="0">
                <a:latin typeface="微软雅黑" panose="020B0503020204020204" pitchFamily="34" charset="-122"/>
                <a:ea typeface="微软雅黑" panose="020B0503020204020204" pitchFamily="34" charset="-122"/>
              </a:rPr>
              <a:t> Small World Graph）</a:t>
            </a:r>
          </a:p>
          <a:p>
            <a:pPr lvl="2"/>
            <a:r>
              <a:rPr lang="zh-CN" altLang="en-US" sz="2000" b="1" dirty="0">
                <a:highlight>
                  <a:srgbClr val="FFFF00"/>
                </a:highlight>
                <a:latin typeface="微软雅黑" panose="020B0503020204020204" pitchFamily="34" charset="-122"/>
                <a:ea typeface="微软雅黑" panose="020B0503020204020204" pitchFamily="34" charset="-122"/>
              </a:rPr>
              <a:t>按照一定的规则为图像构建多层导航结构。在这种结构中，上层更稀疏，节点之间的距离更远；下层更密集，节点之间的距离更近。 搜索从最上层开始，在本层找到距离目标最近的节点，然后进入下一层开始下一次搜索。经过多次迭代，可以快速逼近目标位置</a:t>
            </a:r>
            <a:endParaRPr lang="en-US" altLang="zh-CN" sz="2000" b="1" dirty="0">
              <a:highlight>
                <a:srgbClr val="FFFF00"/>
              </a:highlight>
              <a:latin typeface="微软雅黑" panose="020B0503020204020204" pitchFamily="34" charset="-122"/>
              <a:ea typeface="微软雅黑" panose="020B0503020204020204" pitchFamily="34" charset="-122"/>
            </a:endParaRPr>
          </a:p>
          <a:p>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问题</a:t>
            </a:r>
            <a:endParaRPr lang="en-US" altLang="zh-CN" sz="40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a:t>
            </a:r>
            <a:endParaRPr lang="zh-CN" altLang="en-US" sz="2300" dirty="0">
              <a:highlight>
                <a:srgbClr val="FFFF00"/>
              </a:highlight>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922313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754225" y="905070"/>
            <a:ext cx="10515600" cy="6018244"/>
          </a:xfrm>
        </p:spPr>
        <p:txBody>
          <a:bodyPr>
            <a:normAutofit fontScale="40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4000" dirty="0" err="1">
                <a:latin typeface="微软雅黑" panose="020B0503020204020204" pitchFamily="34" charset="-122"/>
                <a:ea typeface="微软雅黑" panose="020B0503020204020204" pitchFamily="34" charset="-122"/>
              </a:rPr>
              <a:t>VSCode</a:t>
            </a:r>
            <a:r>
              <a:rPr lang="en-US" altLang="zh-CN" sz="40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latin typeface="微软雅黑" panose="020B0503020204020204" pitchFamily="34" charset="-122"/>
                <a:ea typeface="微软雅黑" panose="020B0503020204020204" pitchFamily="34" charset="-122"/>
                <a:hlinkClick r:id="rId2"/>
              </a:rPr>
              <a:t>Openai</a:t>
            </a:r>
            <a:r>
              <a:rPr lang="en-US" sz="2400" dirty="0">
                <a:latin typeface="微软雅黑" panose="020B0503020204020204" pitchFamily="34" charset="-122"/>
                <a:ea typeface="微软雅黑" panose="020B0503020204020204" pitchFamily="34" charset="-122"/>
                <a:hlinkClick r:id="rId2"/>
              </a:rPr>
              <a:t>-cookbook-python/examples/</a:t>
            </a:r>
            <a:r>
              <a:rPr lang="en-US" sz="2400" dirty="0" err="1">
                <a:latin typeface="微软雅黑" panose="020B0503020204020204" pitchFamily="34" charset="-122"/>
                <a:ea typeface="微软雅黑" panose="020B0503020204020204" pitchFamily="34" charset="-122"/>
                <a:hlinkClick r:id="rId2"/>
              </a:rPr>
              <a:t>vector_databases</a:t>
            </a:r>
            <a:r>
              <a:rPr lang="en-US" sz="2400" dirty="0">
                <a:latin typeface="微软雅黑" panose="020B0503020204020204" pitchFamily="34" charset="-122"/>
                <a:ea typeface="微软雅黑" panose="020B0503020204020204" pitchFamily="34" charset="-122"/>
                <a:hlinkClick r:id="rId2"/>
              </a:rPr>
              <a:t>/</a:t>
            </a:r>
            <a:r>
              <a:rPr lang="en-US" sz="2400" dirty="0" err="1">
                <a:latin typeface="微软雅黑" panose="020B0503020204020204" pitchFamily="34" charset="-122"/>
                <a:ea typeface="微软雅黑" panose="020B0503020204020204" pitchFamily="34" charset="-122"/>
                <a:hlinkClick r:id="rId2"/>
              </a:rPr>
              <a:t>redis</a:t>
            </a:r>
            <a:r>
              <a:rPr lang="en-US" sz="2400" dirty="0">
                <a:latin typeface="微软雅黑" panose="020B0503020204020204" pitchFamily="34" charset="-122"/>
                <a:ea typeface="微软雅黑" panose="020B0503020204020204" pitchFamily="34" charset="-122"/>
                <a:hlinkClick r:id="rId2"/>
              </a:rPr>
              <a:t> at dev · </a:t>
            </a:r>
            <a:r>
              <a:rPr lang="en-US" sz="2400" dirty="0" err="1">
                <a:latin typeface="微软雅黑" panose="020B0503020204020204" pitchFamily="34" charset="-122"/>
                <a:ea typeface="微软雅黑" panose="020B0503020204020204" pitchFamily="34" charset="-122"/>
                <a:hlinkClick r:id="rId2"/>
              </a:rPr>
              <a:t>AwesomeYuer</a:t>
            </a:r>
            <a:r>
              <a:rPr lang="en-US" sz="2400" dirty="0">
                <a:latin typeface="微软雅黑" panose="020B0503020204020204" pitchFamily="34" charset="-122"/>
                <a:ea typeface="微软雅黑" panose="020B0503020204020204" pitchFamily="34" charset="-122"/>
                <a:hlinkClick r:id="rId2"/>
              </a:rPr>
              <a:t>/</a:t>
            </a:r>
            <a:r>
              <a:rPr lang="en-US" sz="2400" dirty="0" err="1">
                <a:latin typeface="微软雅黑" panose="020B0503020204020204" pitchFamily="34" charset="-122"/>
                <a:ea typeface="微软雅黑" panose="020B0503020204020204" pitchFamily="34" charset="-122"/>
                <a:hlinkClick r:id="rId2"/>
              </a:rPr>
              <a:t>openai</a:t>
            </a:r>
            <a:r>
              <a:rPr lang="en-US" sz="2400" dirty="0">
                <a:latin typeface="微软雅黑" panose="020B0503020204020204" pitchFamily="34" charset="-122"/>
                <a:ea typeface="微软雅黑" panose="020B0503020204020204" pitchFamily="34" charset="-122"/>
                <a:hlinkClick r:id="rId2"/>
              </a:rPr>
              <a:t>-cookbook-python · GitHub</a:t>
            </a:r>
            <a:endParaRPr lang="en-US" altLang="zh-CN" sz="3500" dirty="0">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改参数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latin typeface="微软雅黑" panose="020B0503020204020204" pitchFamily="34" charset="-122"/>
                <a:ea typeface="微软雅黑" panose="020B0503020204020204" pitchFamily="34" charset="-122"/>
                <a:hlinkClick r:id="rId3"/>
              </a:rPr>
              <a:t>AwesomeYuer</a:t>
            </a:r>
            <a:r>
              <a:rPr lang="en-US" sz="2400" dirty="0">
                <a:latin typeface="微软雅黑" panose="020B0503020204020204" pitchFamily="34" charset="-122"/>
                <a:ea typeface="微软雅黑" panose="020B0503020204020204" pitchFamily="34" charset="-122"/>
                <a:hlinkClick r:id="rId3"/>
              </a:rPr>
              <a:t>/semantic-kernel-self-learning-notebooks (github.com)</a:t>
            </a:r>
            <a:endParaRPr lang="en-US" sz="2400" dirty="0">
              <a:latin typeface="微软雅黑" panose="020B0503020204020204" pitchFamily="34" charset="-122"/>
              <a:ea typeface="微软雅黑" panose="020B0503020204020204" pitchFamily="34" charset="-122"/>
            </a:endParaRPr>
          </a:p>
          <a:p>
            <a:r>
              <a:rPr lang="en-US" altLang="zh-CN" sz="3200" dirty="0" err="1">
                <a:latin typeface="微软雅黑" panose="020B0503020204020204" pitchFamily="34" charset="-122"/>
                <a:ea typeface="微软雅黑" panose="020B0503020204020204" pitchFamily="34" charset="-122"/>
              </a:rPr>
              <a:t>VSCode</a:t>
            </a:r>
            <a:r>
              <a:rPr lang="en-US" altLang="zh-CN" sz="3200" dirty="0">
                <a:latin typeface="微软雅黑" panose="020B0503020204020204" pitchFamily="34" charset="-122"/>
                <a:ea typeface="微软雅黑" panose="020B0503020204020204" pitchFamily="34" charset="-122"/>
              </a:rPr>
              <a:t> + Rest-Client</a:t>
            </a:r>
            <a:r>
              <a:rPr lang="zh-CN" altLang="en-US" sz="3200" dirty="0">
                <a:latin typeface="微软雅黑" panose="020B0503020204020204" pitchFamily="34" charset="-122"/>
                <a:ea typeface="微软雅黑" panose="020B0503020204020204" pitchFamily="34" charset="-122"/>
              </a:rPr>
              <a:t>插件</a:t>
            </a:r>
            <a:endParaRPr lang="en-US" altLang="zh-CN" sz="3200" dirty="0">
              <a:latin typeface="微软雅黑" panose="020B0503020204020204" pitchFamily="34" charset="-122"/>
              <a:ea typeface="微软雅黑" panose="020B0503020204020204" pitchFamily="34" charset="-122"/>
            </a:endParaRPr>
          </a:p>
          <a:p>
            <a:pPr lvl="1"/>
            <a:r>
              <a:rPr lang="en-US" altLang="zh-CN" sz="2800" dirty="0" err="1">
                <a:latin typeface="微软雅黑" panose="020B0503020204020204" pitchFamily="34" charset="-122"/>
                <a:ea typeface="微软雅黑" panose="020B0503020204020204" pitchFamily="34" charset="-122"/>
              </a:rPr>
              <a:t>Github</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a:t>
            </a:r>
            <a:r>
              <a:rPr lang="zh-CN" altLang="en-US" sz="2800" dirty="0">
                <a:latin typeface="微软雅黑" panose="020B0503020204020204" pitchFamily="34" charset="-122"/>
                <a:ea typeface="微软雅黑" panose="020B0503020204020204" pitchFamily="34" charset="-122"/>
              </a:rPr>
              <a:t>无法简单漫游保存参数配置</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200" dirty="0">
                <a:latin typeface="微软雅黑" panose="020B0503020204020204" pitchFamily="34" charset="-122"/>
                <a:ea typeface="微软雅黑" panose="020B0503020204020204" pitchFamily="34" charset="-122"/>
              </a:rPr>
              <a:t>Fiddler</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，降速访问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，最终改用 </a:t>
            </a:r>
            <a:r>
              <a:rPr lang="en-US" altLang="zh-CN" sz="2800" dirty="0">
                <a:latin typeface="微软雅黑" panose="020B0503020204020204" pitchFamily="34" charset="-122"/>
                <a:ea typeface="微软雅黑" panose="020B0503020204020204" pitchFamily="34" charset="-122"/>
              </a:rPr>
              <a:t>AOAI ,</a:t>
            </a:r>
            <a:r>
              <a:rPr lang="zh-CN" altLang="en-US" sz="2800" dirty="0">
                <a:latin typeface="微软雅黑" panose="020B0503020204020204" pitchFamily="34" charset="-122"/>
                <a:ea typeface="微软雅黑" panose="020B0503020204020204" pitchFamily="34" charset="-122"/>
              </a:rPr>
              <a:t> 至少不彻底封杀帐号？</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，玩废一个帐号</a:t>
            </a:r>
            <a:endParaRPr lang="en-US" altLang="zh-CN" sz="2800"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70000" lnSpcReduction="20000"/>
          </a:bodyPr>
          <a:lstStyle/>
          <a:p>
            <a:r>
              <a:rPr lang="en-US" altLang="zh-CN" sz="3500" dirty="0">
                <a:latin typeface="微软雅黑" panose="020B0503020204020204" pitchFamily="34" charset="-122"/>
                <a:ea typeface="微软雅黑" panose="020B0503020204020204" pitchFamily="34" charset="-122"/>
              </a:rPr>
              <a:t>Benchmark </a:t>
            </a:r>
            <a:r>
              <a:rPr lang="en-US" altLang="zh-CN" sz="3500" dirty="0" err="1">
                <a:latin typeface="微软雅黑" panose="020B0503020204020204" pitchFamily="34" charset="-122"/>
                <a:ea typeface="微软雅黑" panose="020B0503020204020204" pitchFamily="34" charset="-122"/>
              </a:rPr>
              <a:t>dotNet</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单元性能测试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WebApi</a:t>
            </a:r>
            <a:r>
              <a:rPr lang="en-US" altLang="zh-CN" sz="3500" dirty="0">
                <a:latin typeface="微软雅黑" panose="020B0503020204020204" pitchFamily="34" charset="-122"/>
                <a:ea typeface="微软雅黑" panose="020B0503020204020204" pitchFamily="34" charset="-122"/>
              </a:rPr>
              <a:t> Benchmark </a:t>
            </a:r>
            <a:r>
              <a:rPr lang="zh-CN" altLang="en-US" sz="3500" dirty="0">
                <a:latin typeface="微软雅黑" panose="020B0503020204020204" pitchFamily="34" charset="-122"/>
                <a:ea typeface="微软雅黑" panose="020B0503020204020204" pitchFamily="34" charset="-122"/>
              </a:rPr>
              <a:t>压力测试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NodeJs</a:t>
            </a:r>
            <a:r>
              <a:rPr lang="en-US" altLang="zh-CN" sz="3500" dirty="0">
                <a:latin typeface="微软雅黑" panose="020B0503020204020204" pitchFamily="34" charset="-122"/>
                <a:ea typeface="微软雅黑" panose="020B0503020204020204" pitchFamily="34" charset="-122"/>
              </a:rPr>
              <a:t> APP + </a:t>
            </a:r>
            <a:r>
              <a:rPr lang="en-US" altLang="zh-CN" sz="3500" dirty="0" err="1">
                <a:latin typeface="微软雅黑" panose="020B0503020204020204" pitchFamily="34" charset="-122"/>
                <a:ea typeface="微软雅黑" panose="020B0503020204020204" pitchFamily="34" charset="-122"/>
              </a:rPr>
              <a:t>Supabase</a:t>
            </a:r>
            <a:r>
              <a:rPr lang="en-US" altLang="zh-CN" sz="3500" dirty="0">
                <a:latin typeface="微软雅黑" panose="020B0503020204020204" pitchFamily="34" charset="-122"/>
                <a:ea typeface="微软雅黑" panose="020B0503020204020204" pitchFamily="34" charset="-122"/>
              </a:rPr>
              <a:t> + </a:t>
            </a:r>
            <a:r>
              <a:rPr lang="en-US" altLang="zh-CN" sz="3500" dirty="0" err="1">
                <a:latin typeface="微软雅黑" panose="020B0503020204020204" pitchFamily="34" charset="-122"/>
                <a:ea typeface="微软雅黑" panose="020B0503020204020204" pitchFamily="34" charset="-122"/>
              </a:rPr>
              <a:t>PgVector</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样例运行</a:t>
            </a:r>
            <a:endParaRPr lang="en-US" altLang="zh-CN" sz="3500" dirty="0">
              <a:latin typeface="微软雅黑" panose="020B0503020204020204" pitchFamily="34" charset="-122"/>
              <a:ea typeface="微软雅黑" panose="020B0503020204020204" pitchFamily="34" charset="-122"/>
            </a:endParaRPr>
          </a:p>
          <a:p>
            <a:pPr lvl="1"/>
            <a:r>
              <a:rPr lang="en-US" sz="2800" dirty="0" err="1">
                <a:latin typeface="微软雅黑" panose="020B0503020204020204" pitchFamily="34" charset="-122"/>
                <a:ea typeface="微软雅黑" panose="020B0503020204020204" pitchFamily="34" charset="-122"/>
                <a:hlinkClick r:id="rId2"/>
              </a:rPr>
              <a:t>AwesomeYuer</a:t>
            </a:r>
            <a:r>
              <a:rPr lang="en-US" sz="2800" dirty="0">
                <a:latin typeface="微软雅黑" panose="020B0503020204020204" pitchFamily="34" charset="-122"/>
                <a:ea typeface="微软雅黑" panose="020B0503020204020204" pitchFamily="34" charset="-122"/>
                <a:hlinkClick r:id="rId2"/>
              </a:rPr>
              <a:t>/gpt3.5-turbo-pgvector: </a:t>
            </a:r>
            <a:r>
              <a:rPr lang="en-US" sz="2800" dirty="0" err="1">
                <a:latin typeface="微软雅黑" panose="020B0503020204020204" pitchFamily="34" charset="-122"/>
                <a:ea typeface="微软雅黑" panose="020B0503020204020204" pitchFamily="34" charset="-122"/>
                <a:hlinkClick r:id="rId2"/>
              </a:rPr>
              <a:t>ChatGTP</a:t>
            </a:r>
            <a:r>
              <a:rPr lang="en-US" sz="2800" dirty="0">
                <a:latin typeface="微软雅黑" panose="020B0503020204020204" pitchFamily="34" charset="-122"/>
                <a:ea typeface="微软雅黑" panose="020B0503020204020204" pitchFamily="34" charset="-122"/>
                <a:hlinkClick r:id="rId2"/>
              </a:rPr>
              <a:t> (gpt3.5-turbo) starter app (github.com)</a:t>
            </a:r>
            <a:endParaRPr lang="en-US" sz="2800" dirty="0">
              <a:latin typeface="微软雅黑" panose="020B0503020204020204" pitchFamily="34" charset="-122"/>
              <a:ea typeface="微软雅黑" panose="020B0503020204020204" pitchFamily="34" charset="-122"/>
            </a:endParaRPr>
          </a:p>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latin typeface="微软雅黑" panose="020B0503020204020204" pitchFamily="34" charset="-122"/>
                <a:ea typeface="微软雅黑" panose="020B0503020204020204" pitchFamily="34" charset="-122"/>
                <a:hlinkClick r:id="rId3"/>
              </a:rPr>
              <a:t>VectorDataBases.Performance/manual.md at master · </a:t>
            </a:r>
            <a:r>
              <a:rPr lang="en-US" sz="2800" dirty="0" err="1">
                <a:latin typeface="微软雅黑" panose="020B0503020204020204" pitchFamily="34" charset="-122"/>
                <a:ea typeface="微软雅黑" panose="020B0503020204020204" pitchFamily="34" charset="-122"/>
                <a:hlinkClick r:id="rId3"/>
              </a:rPr>
              <a:t>AwesomeYuer</a:t>
            </a:r>
            <a:r>
              <a:rPr lang="en-US" sz="2800" dirty="0">
                <a:latin typeface="微软雅黑" panose="020B0503020204020204" pitchFamily="34" charset="-122"/>
                <a:ea typeface="微软雅黑" panose="020B0503020204020204" pitchFamily="34" charset="-122"/>
                <a:hlinkClick r:id="rId3"/>
              </a:rPr>
              <a:t>/</a:t>
            </a:r>
            <a:r>
              <a:rPr lang="en-US" sz="2800" dirty="0" err="1">
                <a:latin typeface="微软雅黑" panose="020B0503020204020204" pitchFamily="34" charset="-122"/>
                <a:ea typeface="微软雅黑" panose="020B0503020204020204" pitchFamily="34" charset="-122"/>
                <a:hlinkClick r:id="rId3"/>
              </a:rPr>
              <a:t>VectorDataBases.Performance</a:t>
            </a:r>
            <a:r>
              <a:rPr lang="en-US" sz="2800" dirty="0">
                <a:latin typeface="微软雅黑" panose="020B0503020204020204" pitchFamily="34" charset="-122"/>
                <a:ea typeface="微软雅黑" panose="020B0503020204020204" pitchFamily="34" charset="-122"/>
                <a:hlinkClick r:id="rId3"/>
              </a:rPr>
              <a:t> (github.com)</a:t>
            </a:r>
            <a:endParaRPr lang="en-US" sz="2800" dirty="0">
              <a:latin typeface="微软雅黑" panose="020B0503020204020204" pitchFamily="34" charset="-122"/>
              <a:ea typeface="微软雅黑" panose="020B0503020204020204" pitchFamily="34" charset="-122"/>
            </a:endParaRPr>
          </a:p>
          <a:p>
            <a:pPr lvl="1"/>
            <a:r>
              <a:rPr lang="en-US" sz="2800" dirty="0">
                <a:latin typeface="微软雅黑" panose="020B0503020204020204" pitchFamily="34" charset="-122"/>
                <a:ea typeface="微软雅黑" panose="020B0503020204020204" pitchFamily="34" charset="-122"/>
                <a:hlinkClick r:id="rId4"/>
              </a:rPr>
              <a:t>VectorDataBases.Performance/readme.md at master · </a:t>
            </a:r>
            <a:r>
              <a:rPr lang="en-US" sz="2800" dirty="0" err="1">
                <a:latin typeface="微软雅黑" panose="020B0503020204020204" pitchFamily="34" charset="-122"/>
                <a:ea typeface="微软雅黑" panose="020B0503020204020204" pitchFamily="34" charset="-122"/>
                <a:hlinkClick r:id="rId4"/>
              </a:rPr>
              <a:t>AwesomeYuer</a:t>
            </a:r>
            <a:r>
              <a:rPr lang="en-US" sz="2800" dirty="0">
                <a:latin typeface="微软雅黑" panose="020B0503020204020204" pitchFamily="34" charset="-122"/>
                <a:ea typeface="微软雅黑" panose="020B0503020204020204" pitchFamily="34" charset="-122"/>
                <a:hlinkClick r:id="rId4"/>
              </a:rPr>
              <a:t>/</a:t>
            </a:r>
            <a:r>
              <a:rPr lang="en-US" sz="2800" dirty="0" err="1">
                <a:latin typeface="微软雅黑" panose="020B0503020204020204" pitchFamily="34" charset="-122"/>
                <a:ea typeface="微软雅黑" panose="020B0503020204020204" pitchFamily="34" charset="-122"/>
                <a:hlinkClick r:id="rId4"/>
              </a:rPr>
              <a:t>VectorDataBases.Performance</a:t>
            </a:r>
            <a:r>
              <a:rPr lang="en-US" sz="2800" dirty="0">
                <a:latin typeface="微软雅黑" panose="020B0503020204020204" pitchFamily="34" charset="-122"/>
                <a:ea typeface="微软雅黑" panose="020B0503020204020204" pitchFamily="34" charset="-122"/>
                <a:hlinkClick r:id="rId4"/>
              </a:rPr>
              <a:t> (github.com)</a:t>
            </a:r>
            <a:endParaRPr lang="en-US" altLang="zh-CN" sz="2800"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探讨分布式数据库分库分表挑战</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p:txBody>
          <a:bodyPr>
            <a:normAutofit fontScale="77500" lnSpcReduction="20000"/>
          </a:bodyPr>
          <a:lstStyle/>
          <a:p>
            <a:r>
              <a:rPr lang="zh-CN" altLang="en-US" dirty="0">
                <a:latin typeface="微软雅黑" panose="020B0503020204020204" pitchFamily="34" charset="-122"/>
                <a:ea typeface="微软雅黑" panose="020B0503020204020204" pitchFamily="34" charset="-122"/>
              </a:rPr>
              <a:t>分区键选择</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任意查询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使用任意字段条件</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排序分页</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分区内一次排序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全局二次排序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各种方法</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全局查询法：需要更多的在数据全局中间件二次分页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禁止跳页查询法：牺牲功能禁止跳页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允许数据精度损失查询法</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二次查询法</a:t>
            </a:r>
            <a:endParaRPr lang="en-US" altLang="zh-CN" dirty="0">
              <a:latin typeface="微软雅黑" panose="020B0503020204020204" pitchFamily="34" charset="-122"/>
              <a:ea typeface="微软雅黑" panose="020B0503020204020204" pitchFamily="34" charset="-122"/>
            </a:endParaRPr>
          </a:p>
          <a:p>
            <a:r>
              <a:rPr lang="zh-CN" altLang="en-US" b="1" i="0" dirty="0">
                <a:solidFill>
                  <a:srgbClr val="595959"/>
                </a:solidFill>
                <a:effectLst/>
                <a:latin typeface="微软雅黑" panose="020B0503020204020204" pitchFamily="34" charset="-122"/>
                <a:ea typeface="微软雅黑" panose="020B0503020204020204" pitchFamily="34" charset="-122"/>
              </a:rPr>
              <a:t>部分人“偏见”</a:t>
            </a:r>
            <a:r>
              <a:rPr lang="zh-CN" altLang="en-US" b="1" dirty="0">
                <a:solidFill>
                  <a:srgbClr val="595959"/>
                </a:solidFill>
                <a:latin typeface="微软雅黑" panose="020B0503020204020204" pitchFamily="34" charset="-122"/>
                <a:ea typeface="微软雅黑" panose="020B0503020204020204" pitchFamily="34" charset="-122"/>
                <a:sym typeface="Wingdings" panose="05000000000000000000" pitchFamily="2" charset="2"/>
              </a:rPr>
              <a:t>（我就是部分人）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lvl="1"/>
            <a:r>
              <a:rPr lang="zh-CN" altLang="en-US" b="1" i="0" dirty="0">
                <a:solidFill>
                  <a:srgbClr val="595959"/>
                </a:solidFill>
                <a:effectLst/>
                <a:latin typeface="微软雅黑" panose="020B0503020204020204" pitchFamily="34" charset="-122"/>
                <a:ea typeface="微软雅黑" panose="020B0503020204020204" pitchFamily="34" charset="-122"/>
              </a:rPr>
              <a:t>分布式数据库的核心</a:t>
            </a:r>
            <a:r>
              <a:rPr lang="en-US" altLang="zh-CN" b="1" i="0" dirty="0">
                <a:solidFill>
                  <a:srgbClr val="FF0000"/>
                </a:solidFill>
                <a:effectLst/>
                <a:latin typeface="微软雅黑" panose="020B0503020204020204" pitchFamily="34" charset="-122"/>
                <a:ea typeface="微软雅黑" panose="020B0503020204020204" pitchFamily="34" charset="-122"/>
              </a:rPr>
              <a:t>Trade Off </a:t>
            </a:r>
            <a:r>
              <a:rPr lang="zh-CN" altLang="en-US" b="1" i="0" dirty="0">
                <a:solidFill>
                  <a:srgbClr val="595959"/>
                </a:solidFill>
                <a:effectLst/>
                <a:latin typeface="微软雅黑" panose="020B0503020204020204" pitchFamily="34" charset="-122"/>
                <a:ea typeface="微软雅黑" panose="020B0503020204020204" pitchFamily="34" charset="-122"/>
              </a:rPr>
              <a:t>可以概括为：“以质换量”：牺牲功能、局部性能、复杂度、可靠性，换取更大的数据容量与请求吞吐量。</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3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711200"/>
          </a:xfrm>
        </p:spPr>
        <p:txBody>
          <a:bodyPr/>
          <a:lstStyle/>
          <a:p>
            <a:r>
              <a:rPr lang="zh-CN" altLang="en-US" b="1" dirty="0">
                <a:latin typeface="微软雅黑" panose="020B0503020204020204" pitchFamily="34" charset="-122"/>
                <a:ea typeface="微软雅黑" panose="020B0503020204020204" pitchFamily="34" charset="-122"/>
              </a:rPr>
              <a:t>向量索引参考文献</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838200" y="731520"/>
            <a:ext cx="10515600" cy="6106160"/>
          </a:xfrm>
        </p:spPr>
        <p:txBody>
          <a:bodyPr>
            <a:normAutofit fontScale="47500" lnSpcReduction="20000"/>
          </a:bodyPr>
          <a:lstStyle/>
          <a:p>
            <a:r>
              <a:rPr lang="en-US" sz="4400" b="1"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 index Milvus v1.1.1 documentation --- </a:t>
            </a:r>
            <a:r>
              <a:rPr lang="zh-CN" altLang="en-US" sz="4400" b="1"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向量索引 </a:t>
            </a:r>
            <a:r>
              <a:rPr lang="en-US" sz="4400" b="1"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Milvus v1.1.1 </a:t>
            </a:r>
            <a:r>
              <a:rPr lang="zh-CN" altLang="en-US" sz="4400" b="1"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文档</a:t>
            </a:r>
            <a:endParaRPr lang="en-US" altLang="zh-CN" sz="4400" b="1" dirty="0">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可以看到索引键（创建索引的参数）</a:t>
            </a:r>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endParaRPr>
          </a:p>
          <a:p>
            <a:endParaRPr 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endParaRPr>
          </a:p>
          <a:p>
            <a:r>
              <a:rPr 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 Index Basics and the Inverted File Index - </a:t>
            </a:r>
            <a:r>
              <a:rPr lang="en-US" sz="4400" b="1" dirty="0" err="1">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Zilliz</a:t>
            </a:r>
            <a:r>
              <a:rPr 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Vector database blog --- </a:t>
            </a:r>
            <a:r>
              <a:rPr lang="zh-CN" alt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矢量索引基础知识和倒排文件索引 </a:t>
            </a:r>
            <a:r>
              <a:rPr lang="en-US" altLang="zh-CN"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en-US" sz="4400" b="1" dirty="0" err="1">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Zilliz</a:t>
            </a:r>
            <a:r>
              <a:rPr 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矢量数据库博客</a:t>
            </a:r>
            <a:endParaRPr lang="en-US" altLang="zh-CN" sz="4400" b="1" dirty="0">
              <a:latin typeface="微软雅黑" panose="020B0503020204020204" pitchFamily="34" charset="-122"/>
              <a:ea typeface="微软雅黑" panose="020B0503020204020204" pitchFamily="34" charset="-122"/>
            </a:endParaRPr>
          </a:p>
          <a:p>
            <a:r>
              <a:rPr lang="en-US" sz="4400" b="1" dirty="0" err="1">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erikbern</a:t>
            </a:r>
            <a:r>
              <a:rPr 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b="1" dirty="0" err="1">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ann</a:t>
            </a:r>
            <a:r>
              <a:rPr 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-benchmarks: Benchmarks of approximate nearest neighbor libraries in Python --- </a:t>
            </a:r>
            <a:r>
              <a:rPr lang="en-US" sz="4400" b="1" dirty="0" err="1">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erikbern</a:t>
            </a:r>
            <a:r>
              <a:rPr 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b="1" dirty="0" err="1">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ann-benchmarks：Python</a:t>
            </a:r>
            <a:r>
              <a:rPr 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zh-CN" alt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中近似最近邻库的基准测试 </a:t>
            </a:r>
            <a:r>
              <a:rPr lang="en-US" altLang="zh-CN"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882E5F0D-C3D4-C5FF-C373-075308F47627}"/>
              </a:ext>
            </a:extLst>
          </p:cNvPr>
          <p:cNvPicPr>
            <a:picLocks noChangeAspect="1"/>
          </p:cNvPicPr>
          <p:nvPr/>
        </p:nvPicPr>
        <p:blipFill>
          <a:blip r:embed="rId5"/>
          <a:stretch>
            <a:fillRect/>
          </a:stretch>
        </p:blipFill>
        <p:spPr>
          <a:xfrm>
            <a:off x="2917981" y="1738811"/>
            <a:ext cx="5369408" cy="2546660"/>
          </a:xfrm>
          <a:prstGeom prst="rect">
            <a:avLst/>
          </a:prstGeom>
        </p:spPr>
      </p:pic>
    </p:spTree>
    <p:extLst>
      <p:ext uri="{BB962C8B-B14F-4D97-AF65-F5344CB8AC3E}">
        <p14:creationId xmlns:p14="http://schemas.microsoft.com/office/powerpoint/2010/main" val="238575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1402080"/>
            <a:ext cx="10515600" cy="5216434"/>
          </a:xfrm>
        </p:spPr>
        <p:txBody>
          <a:bodyPr>
            <a:normAutofit fontScale="47500" lnSpcReduction="20000"/>
          </a:bodyPr>
          <a:lstStyle/>
          <a:p>
            <a:r>
              <a:rPr lang="zh-CN" altLang="en-US" sz="3000" dirty="0">
                <a:latin typeface="微软雅黑" panose="020B0503020204020204" pitchFamily="34" charset="-122"/>
                <a:ea typeface="微软雅黑" panose="020B0503020204020204" pitchFamily="34" charset="-122"/>
              </a:rPr>
              <a:t>选型依据</a:t>
            </a:r>
            <a:endParaRPr lang="en-US" altLang="zh-CN" sz="3000" dirty="0">
              <a:latin typeface="微软雅黑" panose="020B0503020204020204" pitchFamily="34" charset="-122"/>
              <a:ea typeface="微软雅黑" panose="020B0503020204020204" pitchFamily="34" charset="-122"/>
            </a:endParaRPr>
          </a:p>
          <a:p>
            <a:pPr lvl="1"/>
            <a:r>
              <a:rPr lang="en-US" altLang="zh-CN" sz="2600" dirty="0">
                <a:latin typeface="微软雅黑" panose="020B0503020204020204" pitchFamily="34" charset="-122"/>
                <a:ea typeface="微软雅黑" panose="020B0503020204020204" pitchFamily="34" charset="-122"/>
              </a:rPr>
              <a:t>Azure </a:t>
            </a:r>
            <a:r>
              <a:rPr lang="zh-CN" altLang="en-US" sz="2600" dirty="0">
                <a:latin typeface="微软雅黑" panose="020B0503020204020204" pitchFamily="34" charset="-122"/>
                <a:ea typeface="微软雅黑" panose="020B0503020204020204" pitchFamily="34" charset="-122"/>
              </a:rPr>
              <a:t>平替</a:t>
            </a:r>
            <a:endParaRPr lang="en-US" altLang="zh-CN" sz="2600" dirty="0">
              <a:latin typeface="微软雅黑" panose="020B0503020204020204" pitchFamily="34" charset="-122"/>
              <a:ea typeface="微软雅黑" panose="020B0503020204020204" pitchFamily="34" charset="-122"/>
            </a:endParaRPr>
          </a:p>
          <a:p>
            <a:pPr lvl="1"/>
            <a:r>
              <a:rPr lang="zh-CN" altLang="en-US" sz="2600" dirty="0">
                <a:latin typeface="微软雅黑" panose="020B0503020204020204" pitchFamily="34" charset="-122"/>
                <a:ea typeface="微软雅黑" panose="020B0503020204020204" pitchFamily="34" charset="-122"/>
              </a:rPr>
              <a:t>经典、专业、开源产品</a:t>
            </a:r>
            <a:endParaRPr lang="en-US" altLang="zh-CN" sz="2600" dirty="0">
              <a:latin typeface="微软雅黑" panose="020B0503020204020204" pitchFamily="34" charset="-122"/>
              <a:ea typeface="微软雅黑" panose="020B0503020204020204" pitchFamily="34" charset="-122"/>
            </a:endParaRPr>
          </a:p>
          <a:p>
            <a:pPr lvl="1"/>
            <a:r>
              <a:rPr lang="zh-CN" altLang="en-US" sz="2600" dirty="0">
                <a:latin typeface="微软雅黑" panose="020B0503020204020204" pitchFamily="34" charset="-122"/>
                <a:ea typeface="微软雅黑" panose="020B0503020204020204" pitchFamily="34" charset="-122"/>
              </a:rPr>
              <a:t>可控可落地非托管</a:t>
            </a:r>
            <a:endParaRPr lang="en-US" altLang="zh-CN" sz="2600" dirty="0">
              <a:latin typeface="微软雅黑" panose="020B0503020204020204" pitchFamily="34" charset="-122"/>
              <a:ea typeface="微软雅黑" panose="020B0503020204020204" pitchFamily="34" charset="-122"/>
            </a:endParaRPr>
          </a:p>
          <a:p>
            <a:r>
              <a:rPr lang="zh-CN" altLang="en-US" sz="3000" dirty="0">
                <a:latin typeface="微软雅黑" panose="020B0503020204020204" pitchFamily="34" charset="-122"/>
                <a:ea typeface="微软雅黑" panose="020B0503020204020204" pitchFamily="34" charset="-122"/>
              </a:rPr>
              <a:t>主要选型</a:t>
            </a:r>
            <a:endParaRPr lang="en-US" altLang="zh-CN" sz="3000" dirty="0">
              <a:latin typeface="微软雅黑" panose="020B0503020204020204" pitchFamily="34" charset="-122"/>
              <a:ea typeface="微软雅黑" panose="020B0503020204020204" pitchFamily="34" charset="-122"/>
            </a:endParaRPr>
          </a:p>
          <a:p>
            <a:pPr lvl="1"/>
            <a:r>
              <a:rPr lang="en-US" altLang="zh-CN" sz="2600" dirty="0">
                <a:latin typeface="微软雅黑" panose="020B0503020204020204" pitchFamily="34" charset="-122"/>
                <a:ea typeface="微软雅黑" panose="020B0503020204020204" pitchFamily="34" charset="-122"/>
              </a:rPr>
              <a:t>Azure VM + Ubuntu + Docker + </a:t>
            </a:r>
            <a:r>
              <a:rPr lang="en-US" altLang="zh-CN" sz="2600" dirty="0" err="1">
                <a:latin typeface="微软雅黑" panose="020B0503020204020204" pitchFamily="34" charset="-122"/>
                <a:ea typeface="微软雅黑" panose="020B0503020204020204" pitchFamily="34" charset="-122"/>
              </a:rPr>
              <a:t>Qdrant</a:t>
            </a:r>
            <a:endParaRPr lang="en-US" altLang="zh-CN" sz="2600" dirty="0">
              <a:latin typeface="微软雅黑" panose="020B0503020204020204" pitchFamily="34" charset="-122"/>
              <a:ea typeface="微软雅黑" panose="020B0503020204020204" pitchFamily="34" charset="-122"/>
            </a:endParaRPr>
          </a:p>
          <a:p>
            <a:pPr lvl="1"/>
            <a:r>
              <a:rPr lang="en-US" altLang="zh-CN" sz="2600" dirty="0">
                <a:latin typeface="微软雅黑" panose="020B0503020204020204" pitchFamily="34" charset="-122"/>
                <a:ea typeface="微软雅黑" panose="020B0503020204020204" pitchFamily="34" charset="-122"/>
              </a:rPr>
              <a:t>Azure VM + Ubuntu + Docker + PostgreSQL + </a:t>
            </a:r>
            <a:r>
              <a:rPr lang="en-US" altLang="zh-CN" sz="2600" dirty="0" err="1">
                <a:latin typeface="微软雅黑" panose="020B0503020204020204" pitchFamily="34" charset="-122"/>
                <a:ea typeface="微软雅黑" panose="020B0503020204020204" pitchFamily="34" charset="-122"/>
              </a:rPr>
              <a:t>PgVector</a:t>
            </a:r>
            <a:endParaRPr lang="en-US" altLang="zh-CN" sz="2600" dirty="0">
              <a:latin typeface="微软雅黑" panose="020B0503020204020204" pitchFamily="34" charset="-122"/>
              <a:ea typeface="微软雅黑" panose="020B0503020204020204" pitchFamily="34" charset="-122"/>
            </a:endParaRPr>
          </a:p>
          <a:p>
            <a:pPr lvl="1"/>
            <a:r>
              <a:rPr lang="en-US" altLang="zh-CN" sz="2600" dirty="0">
                <a:latin typeface="微软雅黑" panose="020B0503020204020204" pitchFamily="34" charset="-122"/>
                <a:ea typeface="微软雅黑" panose="020B0503020204020204" pitchFamily="34" charset="-122"/>
              </a:rPr>
              <a:t>Azure VM + Ubuntu + Docker + Redis + </a:t>
            </a:r>
            <a:r>
              <a:rPr lang="en-US" altLang="zh-CN" sz="2600" dirty="0" err="1">
                <a:latin typeface="微软雅黑" panose="020B0503020204020204" pitchFamily="34" charset="-122"/>
                <a:ea typeface="微软雅黑" panose="020B0503020204020204" pitchFamily="34" charset="-122"/>
              </a:rPr>
              <a:t>RediSearch</a:t>
            </a:r>
            <a:endParaRPr lang="en-US" altLang="zh-CN" sz="2600" dirty="0">
              <a:latin typeface="微软雅黑" panose="020B0503020204020204" pitchFamily="34" charset="-122"/>
              <a:ea typeface="微软雅黑" panose="020B0503020204020204" pitchFamily="34" charset="-122"/>
            </a:endParaRPr>
          </a:p>
          <a:p>
            <a:r>
              <a:rPr lang="zh-CN" altLang="en-US" sz="3000" dirty="0">
                <a:latin typeface="微软雅黑" panose="020B0503020204020204" pitchFamily="34" charset="-122"/>
                <a:ea typeface="微软雅黑" panose="020B0503020204020204" pitchFamily="34" charset="-122"/>
              </a:rPr>
              <a:t>次要选型</a:t>
            </a:r>
            <a:endParaRPr lang="en-US" altLang="zh-CN" sz="3000" dirty="0">
              <a:latin typeface="微软雅黑" panose="020B0503020204020204" pitchFamily="34" charset="-122"/>
              <a:ea typeface="微软雅黑" panose="020B0503020204020204" pitchFamily="34" charset="-122"/>
            </a:endParaRPr>
          </a:p>
          <a:p>
            <a:pPr lvl="1"/>
            <a:r>
              <a:rPr lang="en-US" altLang="zh-CN" sz="2600" dirty="0">
                <a:latin typeface="微软雅黑" panose="020B0503020204020204" pitchFamily="34" charset="-122"/>
                <a:ea typeface="微软雅黑" panose="020B0503020204020204" pitchFamily="34" charset="-122"/>
              </a:rPr>
              <a:t>Azure PostgreSQL SaaS </a:t>
            </a:r>
            <a:r>
              <a:rPr lang="zh-CN" altLang="en-US" sz="2600" dirty="0">
                <a:latin typeface="微软雅黑" panose="020B0503020204020204" pitchFamily="34" charset="-122"/>
                <a:ea typeface="微软雅黑" panose="020B0503020204020204" pitchFamily="34" charset="-122"/>
              </a:rPr>
              <a:t>目前不支持 </a:t>
            </a:r>
            <a:r>
              <a:rPr lang="en-US" altLang="zh-CN" sz="2600" dirty="0" err="1">
                <a:latin typeface="微软雅黑" panose="020B0503020204020204" pitchFamily="34" charset="-122"/>
                <a:ea typeface="微软雅黑" panose="020B0503020204020204" pitchFamily="34" charset="-122"/>
              </a:rPr>
              <a:t>PgVector</a:t>
            </a:r>
            <a:r>
              <a:rPr lang="en-US" altLang="zh-CN" sz="2600" dirty="0">
                <a:latin typeface="微软雅黑" panose="020B0503020204020204" pitchFamily="34" charset="-122"/>
                <a:ea typeface="微软雅黑" panose="020B0503020204020204" pitchFamily="34" charset="-122"/>
              </a:rPr>
              <a:t> </a:t>
            </a:r>
            <a:r>
              <a:rPr lang="zh-CN" altLang="en-US" sz="2600" dirty="0">
                <a:latin typeface="微软雅黑" panose="020B0503020204020204" pitchFamily="34" charset="-122"/>
                <a:ea typeface="微软雅黑" panose="020B0503020204020204" pitchFamily="34" charset="-122"/>
              </a:rPr>
              <a:t>扩展</a:t>
            </a:r>
            <a:endParaRPr lang="en-US" altLang="zh-CN" sz="2600" dirty="0">
              <a:latin typeface="微软雅黑" panose="020B0503020204020204" pitchFamily="34" charset="-122"/>
              <a:ea typeface="微软雅黑" panose="020B0503020204020204" pitchFamily="34" charset="-122"/>
            </a:endParaRPr>
          </a:p>
          <a:p>
            <a:pPr lvl="2"/>
            <a:r>
              <a:rPr lang="zh-CN" altLang="en-US" sz="2200"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200" strike="sngStrike" dirty="0">
              <a:highlight>
                <a:srgbClr val="FFFF00"/>
              </a:highlight>
              <a:latin typeface="微软雅黑" panose="020B0503020204020204" pitchFamily="34" charset="-122"/>
              <a:ea typeface="微软雅黑" panose="020B0503020204020204" pitchFamily="34" charset="-122"/>
            </a:endParaRPr>
          </a:p>
          <a:p>
            <a:pPr lvl="1"/>
            <a:r>
              <a:rPr lang="en-US" sz="2600" dirty="0">
                <a:latin typeface="微软雅黑" panose="020B0503020204020204" pitchFamily="34" charset="-122"/>
                <a:ea typeface="微软雅黑" panose="020B0503020204020204" pitchFamily="34" charset="-122"/>
              </a:rPr>
              <a:t>Azure </a:t>
            </a:r>
            <a:r>
              <a:rPr lang="en-US" altLang="zh-CN" sz="2600" dirty="0">
                <a:latin typeface="微软雅黑" panose="020B0503020204020204" pitchFamily="34" charset="-122"/>
                <a:ea typeface="微软雅黑" panose="020B0503020204020204" pitchFamily="34" charset="-122"/>
              </a:rPr>
              <a:t>S</a:t>
            </a:r>
            <a:r>
              <a:rPr lang="en-US" sz="2600" dirty="0">
                <a:latin typeface="微软雅黑" panose="020B0503020204020204" pitchFamily="34" charset="-122"/>
                <a:ea typeface="微软雅黑" panose="020B0503020204020204" pitchFamily="34" charset="-122"/>
              </a:rPr>
              <a:t>aaS: Redis Enterprise + </a:t>
            </a:r>
            <a:r>
              <a:rPr lang="en-US" sz="2600" dirty="0" err="1">
                <a:latin typeface="微软雅黑" panose="020B0503020204020204" pitchFamily="34" charset="-122"/>
                <a:ea typeface="微软雅黑" panose="020B0503020204020204" pitchFamily="34" charset="-122"/>
              </a:rPr>
              <a:t>Redi</a:t>
            </a:r>
            <a:r>
              <a:rPr lang="en-US" altLang="zh-CN" sz="2600" dirty="0" err="1">
                <a:latin typeface="微软雅黑" panose="020B0503020204020204" pitchFamily="34" charset="-122"/>
                <a:ea typeface="微软雅黑" panose="020B0503020204020204" pitchFamily="34" charset="-122"/>
              </a:rPr>
              <a:t>Search</a:t>
            </a:r>
            <a:r>
              <a:rPr lang="en-US" altLang="zh-CN" sz="2600" dirty="0">
                <a:latin typeface="微软雅黑" panose="020B0503020204020204" pitchFamily="34" charset="-122"/>
                <a:ea typeface="微软雅黑" panose="020B0503020204020204" pitchFamily="34" charset="-122"/>
              </a:rPr>
              <a:t> @ </a:t>
            </a:r>
            <a:r>
              <a:rPr lang="en-US" altLang="zh-CN" sz="2600" dirty="0">
                <a:highlight>
                  <a:srgbClr val="FFFF00"/>
                </a:highlight>
                <a:latin typeface="微软雅黑" panose="020B0503020204020204" pitchFamily="34" charset="-122"/>
                <a:ea typeface="微软雅黑" panose="020B0503020204020204" pitchFamily="34" charset="-122"/>
              </a:rPr>
              <a:t>East US</a:t>
            </a:r>
          </a:p>
          <a:p>
            <a:pPr lvl="2"/>
            <a:r>
              <a:rPr lang="zh-CN" altLang="en-US" sz="2200" dirty="0">
                <a:highlight>
                  <a:srgbClr val="FFFF00"/>
                </a:highlight>
                <a:latin typeface="微软雅黑" panose="020B0503020204020204" pitchFamily="34" charset="-122"/>
                <a:ea typeface="微软雅黑" panose="020B0503020204020204" pitchFamily="34" charset="-122"/>
              </a:rPr>
              <a:t>持久化：</a:t>
            </a:r>
            <a:r>
              <a:rPr lang="en-US" altLang="zh-CN" sz="2200" dirty="0">
                <a:highlight>
                  <a:srgbClr val="FFFF00"/>
                </a:highlight>
                <a:latin typeface="微软雅黑" panose="020B0503020204020204" pitchFamily="34" charset="-122"/>
                <a:ea typeface="微软雅黑" panose="020B0503020204020204" pitchFamily="34" charset="-122"/>
              </a:rPr>
              <a:t>backup, </a:t>
            </a:r>
            <a:r>
              <a:rPr lang="zh-CN" altLang="en-US" sz="2200" dirty="0">
                <a:highlight>
                  <a:srgbClr val="FFFF00"/>
                </a:highlight>
                <a:latin typeface="微软雅黑" panose="020B0503020204020204" pitchFamily="34" charset="-122"/>
                <a:ea typeface="微软雅黑" panose="020B0503020204020204" pitchFamily="34" charset="-122"/>
              </a:rPr>
              <a:t>重启手工 </a:t>
            </a:r>
            <a:r>
              <a:rPr lang="en-US" altLang="zh-CN" sz="2200" dirty="0">
                <a:highlight>
                  <a:srgbClr val="FFFF00"/>
                </a:highlight>
                <a:latin typeface="微软雅黑" panose="020B0503020204020204" pitchFamily="34" charset="-122"/>
                <a:ea typeface="微软雅黑" panose="020B0503020204020204" pitchFamily="34" charset="-122"/>
              </a:rPr>
              <a:t>restore???</a:t>
            </a:r>
          </a:p>
          <a:p>
            <a:pPr lvl="2"/>
            <a:r>
              <a:rPr lang="zh-CN" altLang="en-US" sz="2200" dirty="0">
                <a:latin typeface="微软雅黑" panose="020B0503020204020204" pitchFamily="34" charset="-122"/>
                <a:ea typeface="微软雅黑" panose="020B0503020204020204" pitchFamily="34" charset="-122"/>
              </a:rPr>
              <a:t>必须至少选到 </a:t>
            </a:r>
            <a:r>
              <a:rPr lang="en-US" altLang="zh-CN" sz="2200" dirty="0">
                <a:latin typeface="微软雅黑" panose="020B0503020204020204" pitchFamily="34" charset="-122"/>
                <a:ea typeface="微软雅黑" panose="020B0503020204020204" pitchFamily="34" charset="-122"/>
              </a:rPr>
              <a:t>US</a:t>
            </a:r>
          </a:p>
          <a:p>
            <a:pPr lvl="2"/>
            <a:r>
              <a:rPr lang="zh-CN" altLang="en-US" sz="2200" dirty="0">
                <a:latin typeface="微软雅黑" panose="020B0503020204020204" pitchFamily="34" charset="-122"/>
                <a:ea typeface="微软雅黑" panose="020B0503020204020204" pitchFamily="34" charset="-122"/>
              </a:rPr>
              <a:t>从 </a:t>
            </a:r>
            <a:r>
              <a:rPr lang="en-US" altLang="zh-CN" sz="2200" dirty="0">
                <a:latin typeface="微软雅黑" panose="020B0503020204020204" pitchFamily="34" charset="-122"/>
                <a:ea typeface="微软雅黑" panose="020B0503020204020204" pitchFamily="34" charset="-122"/>
              </a:rPr>
              <a:t>EA </a:t>
            </a:r>
            <a:r>
              <a:rPr lang="zh-CN" altLang="en-US" sz="2200" dirty="0">
                <a:latin typeface="微软雅黑" panose="020B0503020204020204" pitchFamily="34" charset="-122"/>
                <a:ea typeface="微软雅黑" panose="020B0503020204020204" pitchFamily="34" charset="-122"/>
              </a:rPr>
              <a:t>到 </a:t>
            </a:r>
            <a:r>
              <a:rPr lang="en-US" altLang="zh-CN" sz="2200" dirty="0">
                <a:latin typeface="微软雅黑" panose="020B0503020204020204" pitchFamily="34" charset="-122"/>
                <a:ea typeface="微软雅黑" panose="020B0503020204020204" pitchFamily="34" charset="-122"/>
              </a:rPr>
              <a:t>EU </a:t>
            </a:r>
            <a:r>
              <a:rPr lang="zh-CN" altLang="en-US" sz="2200" dirty="0">
                <a:latin typeface="微软雅黑" panose="020B0503020204020204" pitchFamily="34" charset="-122"/>
                <a:ea typeface="微软雅黑" panose="020B0503020204020204" pitchFamily="34" charset="-122"/>
              </a:rPr>
              <a:t>数据铺底时间很长 </a:t>
            </a:r>
            <a:r>
              <a:rPr lang="en-US" altLang="zh-CN" sz="2200" dirty="0">
                <a:latin typeface="微软雅黑" panose="020B0503020204020204" pitchFamily="34" charset="-122"/>
                <a:ea typeface="微软雅黑" panose="020B0503020204020204" pitchFamily="34" charset="-122"/>
              </a:rPr>
              <a:t>90</a:t>
            </a:r>
            <a:r>
              <a:rPr lang="zh-CN" altLang="en-US" sz="2200" dirty="0">
                <a:latin typeface="微软雅黑" panose="020B0503020204020204" pitchFamily="34" charset="-122"/>
                <a:ea typeface="微软雅黑" panose="020B0503020204020204" pitchFamily="34" charset="-122"/>
              </a:rPr>
              <a:t>分钟</a:t>
            </a:r>
            <a:endParaRPr lang="en-US" altLang="zh-CN" sz="2200" dirty="0">
              <a:latin typeface="微软雅黑" panose="020B0503020204020204" pitchFamily="34" charset="-122"/>
              <a:ea typeface="微软雅黑" panose="020B0503020204020204" pitchFamily="34" charset="-122"/>
            </a:endParaRPr>
          </a:p>
          <a:p>
            <a:pPr lvl="2"/>
            <a:r>
              <a:rPr lang="zh-CN" altLang="en-US" sz="2200" dirty="0">
                <a:latin typeface="微软雅黑" panose="020B0503020204020204" pitchFamily="34" charset="-122"/>
                <a:ea typeface="微软雅黑" panose="020B0503020204020204" pitchFamily="34" charset="-122"/>
              </a:rPr>
              <a:t>经测试功能就绪支持 </a:t>
            </a:r>
            <a:r>
              <a:rPr lang="en-US" sz="2200" dirty="0" err="1">
                <a:latin typeface="微软雅黑" panose="020B0503020204020204" pitchFamily="34" charset="-122"/>
                <a:ea typeface="微软雅黑" panose="020B0503020204020204" pitchFamily="34" charset="-122"/>
              </a:rPr>
              <a:t>Redi</a:t>
            </a:r>
            <a:r>
              <a:rPr lang="en-US" altLang="zh-CN" sz="2200" dirty="0" err="1">
                <a:latin typeface="微软雅黑" panose="020B0503020204020204" pitchFamily="34" charset="-122"/>
                <a:ea typeface="微软雅黑" panose="020B0503020204020204" pitchFamily="34" charset="-122"/>
              </a:rPr>
              <a:t>Search</a:t>
            </a:r>
            <a:r>
              <a:rPr lang="en-US" altLang="zh-CN" sz="2200" dirty="0">
                <a:latin typeface="微软雅黑" panose="020B0503020204020204" pitchFamily="34" charset="-122"/>
                <a:ea typeface="微软雅黑" panose="020B0503020204020204" pitchFamily="34" charset="-122"/>
              </a:rPr>
              <a:t> </a:t>
            </a:r>
            <a:r>
              <a:rPr lang="zh-CN" altLang="en-US" sz="2200" dirty="0">
                <a:latin typeface="微软雅黑" panose="020B0503020204020204" pitchFamily="34" charset="-122"/>
                <a:ea typeface="微软雅黑" panose="020B0503020204020204" pitchFamily="34" charset="-122"/>
              </a:rPr>
              <a:t>向量检索</a:t>
            </a:r>
            <a:endParaRPr lang="en-US" altLang="zh-CN" sz="2200" dirty="0">
              <a:latin typeface="微软雅黑" panose="020B0503020204020204" pitchFamily="34" charset="-122"/>
              <a:ea typeface="微软雅黑" panose="020B0503020204020204" pitchFamily="34" charset="-122"/>
            </a:endParaRPr>
          </a:p>
          <a:p>
            <a:pPr lvl="2"/>
            <a:r>
              <a:rPr lang="zh-CN" altLang="en-US" sz="2200" dirty="0">
                <a:latin typeface="微软雅黑" panose="020B0503020204020204" pitchFamily="34" charset="-122"/>
                <a:ea typeface="微软雅黑" panose="020B0503020204020204" pitchFamily="34" charset="-122"/>
              </a:rPr>
              <a:t>从 </a:t>
            </a:r>
            <a:r>
              <a:rPr lang="en-US" altLang="zh-CN" sz="2200" dirty="0">
                <a:latin typeface="微软雅黑" panose="020B0503020204020204" pitchFamily="34" charset="-122"/>
                <a:ea typeface="微软雅黑" panose="020B0503020204020204" pitchFamily="34" charset="-122"/>
              </a:rPr>
              <a:t>EA </a:t>
            </a:r>
            <a:r>
              <a:rPr lang="zh-CN" altLang="en-US" sz="2200" dirty="0">
                <a:latin typeface="微软雅黑" panose="020B0503020204020204" pitchFamily="34" charset="-122"/>
                <a:ea typeface="微软雅黑" panose="020B0503020204020204" pitchFamily="34" charset="-122"/>
              </a:rPr>
              <a:t>调用 </a:t>
            </a:r>
            <a:r>
              <a:rPr lang="en-US" altLang="zh-CN" sz="2200" dirty="0">
                <a:latin typeface="微软雅黑" panose="020B0503020204020204" pitchFamily="34" charset="-122"/>
                <a:ea typeface="微软雅黑" panose="020B0503020204020204" pitchFamily="34" charset="-122"/>
              </a:rPr>
              <a:t>EU </a:t>
            </a:r>
            <a:r>
              <a:rPr lang="zh-CN" altLang="en-US" sz="2200" dirty="0">
                <a:latin typeface="微软雅黑" panose="020B0503020204020204" pitchFamily="34" charset="-122"/>
                <a:ea typeface="微软雅黑" panose="020B0503020204020204" pitchFamily="34" charset="-122"/>
              </a:rPr>
              <a:t>平均时长 </a:t>
            </a:r>
            <a:r>
              <a:rPr lang="en-US" altLang="zh-CN" sz="2200" dirty="0">
                <a:latin typeface="微软雅黑" panose="020B0503020204020204" pitchFamily="34" charset="-122"/>
                <a:ea typeface="微软雅黑" panose="020B0503020204020204" pitchFamily="34" charset="-122"/>
              </a:rPr>
              <a:t>1</a:t>
            </a:r>
            <a:r>
              <a:rPr lang="zh-CN" altLang="en-US" sz="2200" dirty="0">
                <a:latin typeface="微软雅黑" panose="020B0503020204020204" pitchFamily="34" charset="-122"/>
                <a:ea typeface="微软雅黑" panose="020B0503020204020204" pitchFamily="34" charset="-122"/>
              </a:rPr>
              <a:t>秒</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笔</a:t>
            </a:r>
            <a:endParaRPr lang="en-US" altLang="zh-CN" sz="2200" dirty="0">
              <a:latin typeface="微软雅黑" panose="020B0503020204020204" pitchFamily="34" charset="-122"/>
              <a:ea typeface="微软雅黑" panose="020B0503020204020204" pitchFamily="34" charset="-122"/>
            </a:endParaRPr>
          </a:p>
          <a:p>
            <a:pPr lvl="2"/>
            <a:r>
              <a:rPr lang="zh-CN" altLang="en-US" sz="2200"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200"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838200" y="803665"/>
            <a:ext cx="10515600" cy="5970359"/>
          </a:xfrm>
        </p:spPr>
        <p:txBody>
          <a:bodyPr>
            <a:normAutofit fontScale="25000" lnSpcReduction="20000"/>
          </a:bodyPr>
          <a:lstStyle/>
          <a:p>
            <a:r>
              <a:rPr lang="en-US" altLang="zh-CN" sz="6400" b="1" dirty="0" err="1">
                <a:latin typeface="微软雅黑" panose="020B0503020204020204" pitchFamily="34" charset="-122"/>
                <a:ea typeface="微软雅黑" panose="020B0503020204020204" pitchFamily="34" charset="-122"/>
              </a:rPr>
              <a:t>Qdrant</a:t>
            </a:r>
            <a:endParaRPr lang="en-US" altLang="zh-CN" sz="6400" b="1" dirty="0">
              <a:latin typeface="微软雅黑" panose="020B0503020204020204" pitchFamily="34" charset="-122"/>
              <a:ea typeface="微软雅黑" panose="020B0503020204020204" pitchFamily="34" charset="-122"/>
            </a:endParaRPr>
          </a:p>
          <a:p>
            <a:pPr lvl="1"/>
            <a:r>
              <a:rPr lang="zh-CN" altLang="en-US" sz="48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48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48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6400" b="1" dirty="0">
              <a:solidFill>
                <a:srgbClr val="FF0000"/>
              </a:solidFill>
              <a:latin typeface="微软雅黑" panose="020B0503020204020204" pitchFamily="34" charset="-122"/>
              <a:ea typeface="微软雅黑" panose="020B0503020204020204" pitchFamily="34" charset="-122"/>
            </a:endParaRPr>
          </a:p>
          <a:p>
            <a:pPr lvl="2"/>
            <a:r>
              <a:rPr lang="zh-CN" altLang="en-US" sz="48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4800" b="1" dirty="0">
              <a:solidFill>
                <a:srgbClr val="FF0000"/>
              </a:solidFill>
              <a:latin typeface="微软雅黑" panose="020B0503020204020204" pitchFamily="34" charset="-122"/>
              <a:ea typeface="微软雅黑" panose="020B0503020204020204" pitchFamily="34" charset="-122"/>
            </a:endParaRPr>
          </a:p>
          <a:p>
            <a:pPr lvl="1"/>
            <a:r>
              <a:rPr lang="zh-CN" altLang="en-US" sz="5600" b="1" dirty="0">
                <a:solidFill>
                  <a:srgbClr val="FF0000"/>
                </a:solidFill>
                <a:latin typeface="微软雅黑" panose="020B0503020204020204" pitchFamily="34" charset="-122"/>
                <a:ea typeface="微软雅黑" panose="020B0503020204020204" pitchFamily="34" charset="-122"/>
              </a:rPr>
              <a:t>支持索引</a:t>
            </a:r>
            <a:endParaRPr lang="en-US" altLang="zh-CN" sz="5600" b="1" dirty="0">
              <a:solidFill>
                <a:srgbClr val="FF0000"/>
              </a:solidFill>
              <a:latin typeface="微软雅黑" panose="020B0503020204020204" pitchFamily="34" charset="-122"/>
              <a:ea typeface="微软雅黑" panose="020B0503020204020204" pitchFamily="34" charset="-122"/>
            </a:endParaRPr>
          </a:p>
          <a:p>
            <a:pPr lvl="2"/>
            <a:r>
              <a:rPr lang="zh-CN" altLang="en-US" sz="4800" b="1" dirty="0">
                <a:solidFill>
                  <a:srgbClr val="FF0000"/>
                </a:solidFill>
                <a:latin typeface="微软雅黑" panose="020B0503020204020204" pitchFamily="34" charset="-122"/>
                <a:ea typeface="微软雅黑" panose="020B0503020204020204" pitchFamily="34" charset="-122"/>
              </a:rPr>
              <a:t>默认仅支持内存 </a:t>
            </a:r>
            <a:r>
              <a:rPr lang="en-US" altLang="zh-CN" sz="4800" b="1" dirty="0">
                <a:solidFill>
                  <a:srgbClr val="FF0000"/>
                </a:solidFill>
                <a:latin typeface="微软雅黑" panose="020B0503020204020204" pitchFamily="34" charset="-122"/>
                <a:ea typeface="微软雅黑" panose="020B0503020204020204" pitchFamily="34" charset="-122"/>
              </a:rPr>
              <a:t>HNSW </a:t>
            </a:r>
            <a:r>
              <a:rPr lang="zh-CN" altLang="en-US" sz="4800" b="1" dirty="0">
                <a:solidFill>
                  <a:srgbClr val="FF0000"/>
                </a:solidFill>
                <a:latin typeface="微软雅黑" panose="020B0503020204020204" pitchFamily="34" charset="-122"/>
                <a:ea typeface="微软雅黑" panose="020B0503020204020204" pitchFamily="34" charset="-122"/>
              </a:rPr>
              <a:t>索引（足矣）</a:t>
            </a:r>
            <a:endParaRPr lang="en-US" altLang="zh-CN" sz="4800" b="1" dirty="0">
              <a:solidFill>
                <a:srgbClr val="FF0000"/>
              </a:solidFill>
              <a:latin typeface="微软雅黑" panose="020B0503020204020204" pitchFamily="34" charset="-122"/>
              <a:ea typeface="微软雅黑" panose="020B0503020204020204" pitchFamily="34" charset="-122"/>
            </a:endParaRPr>
          </a:p>
          <a:p>
            <a:pPr lvl="1"/>
            <a:r>
              <a:rPr lang="zh-CN" altLang="en-US" sz="4800" dirty="0">
                <a:latin typeface="微软雅黑" panose="020B0503020204020204" pitchFamily="34" charset="-122"/>
                <a:ea typeface="微软雅黑" panose="020B0503020204020204" pitchFamily="34" charset="-122"/>
              </a:rPr>
              <a:t>支持</a:t>
            </a:r>
            <a:r>
              <a:rPr lang="en-US" altLang="zh-CN" sz="4800" dirty="0">
                <a:latin typeface="微软雅黑" panose="020B0503020204020204" pitchFamily="34" charset="-122"/>
                <a:ea typeface="微软雅黑" panose="020B0503020204020204" pitchFamily="34" charset="-122"/>
              </a:rPr>
              <a:t>Metric</a:t>
            </a:r>
            <a:r>
              <a:rPr lang="zh-CN" altLang="en-US" sz="4800" dirty="0">
                <a:latin typeface="微软雅黑" panose="020B0503020204020204" pitchFamily="34" charset="-122"/>
                <a:ea typeface="微软雅黑" panose="020B0503020204020204" pitchFamily="34" charset="-122"/>
              </a:rPr>
              <a:t>函数</a:t>
            </a:r>
            <a:endParaRPr lang="en-US" altLang="zh-CN" sz="4800" dirty="0">
              <a:latin typeface="微软雅黑" panose="020B0503020204020204" pitchFamily="34" charset="-122"/>
              <a:ea typeface="微软雅黑" panose="020B0503020204020204" pitchFamily="34" charset="-122"/>
            </a:endParaRPr>
          </a:p>
          <a:p>
            <a:pPr lvl="2"/>
            <a:r>
              <a:rPr lang="en-US" altLang="zh-CN" sz="4000" dirty="0" err="1">
                <a:latin typeface="微软雅黑" panose="020B0503020204020204" pitchFamily="34" charset="-122"/>
                <a:ea typeface="微软雅黑" panose="020B0503020204020204" pitchFamily="34" charset="-122"/>
              </a:rPr>
              <a:t>CosineDistance</a:t>
            </a:r>
            <a:r>
              <a:rPr lang="zh-CN" altLang="en-US" sz="4000" dirty="0">
                <a:latin typeface="微软雅黑" panose="020B0503020204020204" pitchFamily="34" charset="-122"/>
                <a:ea typeface="微软雅黑" panose="020B0503020204020204" pitchFamily="34" charset="-122"/>
              </a:rPr>
              <a:t>、</a:t>
            </a:r>
            <a:r>
              <a:rPr lang="en-US" altLang="zh-CN" sz="4000" dirty="0" err="1">
                <a:latin typeface="微软雅黑" panose="020B0503020204020204" pitchFamily="34" charset="-122"/>
                <a:ea typeface="微软雅黑" panose="020B0503020204020204" pitchFamily="34" charset="-122"/>
              </a:rPr>
              <a:t>dotProduct</a:t>
            </a:r>
            <a:r>
              <a:rPr lang="zh-CN" altLang="en-US" sz="4000" dirty="0">
                <a:latin typeface="微软雅黑" panose="020B0503020204020204" pitchFamily="34" charset="-122"/>
                <a:ea typeface="微软雅黑" panose="020B0503020204020204" pitchFamily="34" charset="-122"/>
              </a:rPr>
              <a:t>、</a:t>
            </a:r>
            <a:r>
              <a:rPr lang="en-US" altLang="zh-CN" sz="4000" dirty="0">
                <a:latin typeface="微软雅黑" panose="020B0503020204020204" pitchFamily="34" charset="-122"/>
                <a:ea typeface="微软雅黑" panose="020B0503020204020204" pitchFamily="34" charset="-122"/>
              </a:rPr>
              <a:t>L2Distance</a:t>
            </a:r>
          </a:p>
          <a:p>
            <a:pPr lvl="1"/>
            <a:r>
              <a:rPr lang="zh-CN" altLang="en-US" sz="4400" b="1" dirty="0">
                <a:latin typeface="微软雅黑" panose="020B0503020204020204" pitchFamily="34" charset="-122"/>
                <a:ea typeface="微软雅黑" panose="020B0503020204020204" pitchFamily="34" charset="-122"/>
              </a:rPr>
              <a:t>其他相关</a:t>
            </a:r>
            <a:endParaRPr lang="en-US" altLang="zh-CN" sz="4400" b="1" dirty="0">
              <a:latin typeface="微软雅黑" panose="020B0503020204020204" pitchFamily="34" charset="-122"/>
              <a:ea typeface="微软雅黑" panose="020B0503020204020204" pitchFamily="34" charset="-122"/>
            </a:endParaRPr>
          </a:p>
          <a:p>
            <a:pPr lvl="2"/>
            <a:r>
              <a:rPr lang="en-US" sz="3600" dirty="0" err="1">
                <a:latin typeface="微软雅黑" panose="020B0503020204020204" pitchFamily="34" charset="-122"/>
                <a:ea typeface="微软雅黑" panose="020B0503020204020204" pitchFamily="34" charset="-122"/>
                <a:hlinkClick r:id="rId2"/>
              </a:rPr>
              <a:t>qdrant</a:t>
            </a:r>
            <a:r>
              <a:rPr lang="en-US" sz="3600" dirty="0">
                <a:latin typeface="微软雅黑" panose="020B0503020204020204" pitchFamily="34" charset="-122"/>
                <a:ea typeface="微软雅黑" panose="020B0503020204020204" pitchFamily="34" charset="-122"/>
                <a:hlinkClick r:id="rId2"/>
              </a:rPr>
              <a:t>/</a:t>
            </a:r>
            <a:r>
              <a:rPr lang="en-US" sz="3600" dirty="0" err="1">
                <a:latin typeface="微软雅黑" panose="020B0503020204020204" pitchFamily="34" charset="-122"/>
                <a:ea typeface="微软雅黑" panose="020B0503020204020204" pitchFamily="34" charset="-122"/>
                <a:hlinkClick r:id="rId2"/>
              </a:rPr>
              <a:t>qdrant</a:t>
            </a:r>
            <a:r>
              <a:rPr lang="en-US" sz="3600" dirty="0">
                <a:latin typeface="微软雅黑" panose="020B0503020204020204" pitchFamily="34" charset="-122"/>
                <a:ea typeface="微软雅黑" panose="020B0503020204020204" pitchFamily="34" charset="-122"/>
                <a:hlinkClick r:id="rId2"/>
              </a:rPr>
              <a:t>: </a:t>
            </a:r>
            <a:r>
              <a:rPr lang="en-US" sz="3600" dirty="0" err="1">
                <a:latin typeface="微软雅黑" panose="020B0503020204020204" pitchFamily="34" charset="-122"/>
                <a:ea typeface="微软雅黑" panose="020B0503020204020204" pitchFamily="34" charset="-122"/>
                <a:hlinkClick r:id="rId2"/>
              </a:rPr>
              <a:t>Qdrant</a:t>
            </a:r>
            <a:r>
              <a:rPr lang="en-US" sz="3600" dirty="0">
                <a:latin typeface="微软雅黑" panose="020B0503020204020204" pitchFamily="34" charset="-122"/>
                <a:ea typeface="微软雅黑" panose="020B0503020204020204" pitchFamily="34" charset="-122"/>
                <a:hlinkClick r:id="rId2"/>
              </a:rPr>
              <a:t> - Vector Database for the next generation of AI applications. Also available in the cloud https://cloud.qdrant.io/ --- </a:t>
            </a:r>
            <a:r>
              <a:rPr lang="en-US" sz="3600" dirty="0" err="1">
                <a:latin typeface="微软雅黑" panose="020B0503020204020204" pitchFamily="34" charset="-122"/>
                <a:ea typeface="微软雅黑" panose="020B0503020204020204" pitchFamily="34" charset="-122"/>
                <a:hlinkClick r:id="rId2"/>
              </a:rPr>
              <a:t>qdrant</a:t>
            </a:r>
            <a:r>
              <a:rPr lang="en-US" sz="3600" dirty="0">
                <a:latin typeface="微软雅黑" panose="020B0503020204020204" pitchFamily="34" charset="-122"/>
                <a:ea typeface="微软雅黑" panose="020B0503020204020204" pitchFamily="34" charset="-122"/>
                <a:hlinkClick r:id="rId2"/>
              </a:rPr>
              <a:t>/</a:t>
            </a:r>
            <a:r>
              <a:rPr lang="en-US" sz="3600" dirty="0" err="1">
                <a:latin typeface="微软雅黑" panose="020B0503020204020204" pitchFamily="34" charset="-122"/>
                <a:ea typeface="微软雅黑" panose="020B0503020204020204" pitchFamily="34" charset="-122"/>
                <a:hlinkClick r:id="rId2"/>
              </a:rPr>
              <a:t>qdrant：Qdrant</a:t>
            </a:r>
            <a:r>
              <a:rPr lang="en-US" sz="3600" dirty="0">
                <a:latin typeface="微软雅黑" panose="020B0503020204020204" pitchFamily="34" charset="-122"/>
                <a:ea typeface="微软雅黑" panose="020B0503020204020204" pitchFamily="34" charset="-122"/>
                <a:hlinkClick r:id="rId2"/>
              </a:rPr>
              <a:t> - </a:t>
            </a:r>
            <a:r>
              <a:rPr lang="zh-CN" altLang="en-US" sz="3600" dirty="0">
                <a:latin typeface="微软雅黑" panose="020B0503020204020204" pitchFamily="34" charset="-122"/>
                <a:ea typeface="微软雅黑" panose="020B0503020204020204" pitchFamily="34" charset="-122"/>
                <a:hlinkClick r:id="rId2"/>
              </a:rPr>
              <a:t>用于下一代 </a:t>
            </a:r>
            <a:r>
              <a:rPr lang="en-US" sz="3600" dirty="0">
                <a:latin typeface="微软雅黑" panose="020B0503020204020204" pitchFamily="34" charset="-122"/>
                <a:ea typeface="微软雅黑" panose="020B0503020204020204" pitchFamily="34" charset="-122"/>
                <a:hlinkClick r:id="rId2"/>
              </a:rPr>
              <a:t>AI </a:t>
            </a:r>
            <a:r>
              <a:rPr lang="zh-CN" altLang="en-US" sz="3600" dirty="0">
                <a:latin typeface="微软雅黑" panose="020B0503020204020204" pitchFamily="34" charset="-122"/>
                <a:ea typeface="微软雅黑" panose="020B0503020204020204" pitchFamily="34" charset="-122"/>
                <a:hlinkClick r:id="rId2"/>
              </a:rPr>
              <a:t>应用程序的矢量数据库。也可在云中使用 </a:t>
            </a:r>
            <a:r>
              <a:rPr lang="en-US" sz="3600" dirty="0">
                <a:latin typeface="微软雅黑" panose="020B0503020204020204" pitchFamily="34" charset="-122"/>
                <a:ea typeface="微软雅黑" panose="020B0503020204020204" pitchFamily="34" charset="-122"/>
                <a:hlinkClick r:id="rId2"/>
              </a:rPr>
              <a:t>https://cloud.qdrant.io/ (github.com)</a:t>
            </a:r>
            <a:endParaRPr lang="en-US" altLang="zh-CN" sz="4000" b="1" dirty="0">
              <a:latin typeface="微软雅黑" panose="020B0503020204020204" pitchFamily="34" charset="-122"/>
              <a:ea typeface="微软雅黑" panose="020B0503020204020204" pitchFamily="34" charset="-122"/>
            </a:endParaRPr>
          </a:p>
          <a:p>
            <a:r>
              <a:rPr lang="en-US" altLang="zh-CN" sz="6400" b="1" dirty="0" err="1">
                <a:latin typeface="微软雅黑" panose="020B0503020204020204" pitchFamily="34" charset="-122"/>
                <a:ea typeface="微软雅黑" panose="020B0503020204020204" pitchFamily="34" charset="-122"/>
              </a:rPr>
              <a:t>PostgresSQL</a:t>
            </a:r>
            <a:endParaRPr lang="en-US" altLang="zh-CN" sz="6400" b="1" dirty="0">
              <a:latin typeface="微软雅黑" panose="020B0503020204020204" pitchFamily="34" charset="-122"/>
              <a:ea typeface="微软雅黑" panose="020B0503020204020204" pitchFamily="34" charset="-122"/>
            </a:endParaRPr>
          </a:p>
          <a:p>
            <a:pPr lvl="1"/>
            <a:r>
              <a:rPr lang="zh-CN" altLang="en-US" sz="4000" dirty="0">
                <a:latin typeface="微软雅黑" panose="020B0503020204020204" pitchFamily="34" charset="-122"/>
                <a:ea typeface="微软雅黑" panose="020B0503020204020204" pitchFamily="34" charset="-122"/>
              </a:rPr>
              <a:t>开源传统关系数据库</a:t>
            </a:r>
            <a:r>
              <a:rPr lang="zh-CN" altLang="en-US" sz="4000" dirty="0">
                <a:highlight>
                  <a:srgbClr val="FFFF00"/>
                </a:highlight>
                <a:latin typeface="微软雅黑" panose="020B0503020204020204" pitchFamily="34" charset="-122"/>
                <a:ea typeface="微软雅黑" panose="020B0503020204020204" pitchFamily="34" charset="-122"/>
              </a:rPr>
              <a:t>加持 </a:t>
            </a:r>
            <a:r>
              <a:rPr lang="en-US" altLang="zh-CN" sz="4000" dirty="0" err="1">
                <a:highlight>
                  <a:srgbClr val="FFFF00"/>
                </a:highlight>
                <a:latin typeface="微软雅黑" panose="020B0503020204020204" pitchFamily="34" charset="-122"/>
                <a:ea typeface="微软雅黑" panose="020B0503020204020204" pitchFamily="34" charset="-122"/>
              </a:rPr>
              <a:t>PgVector</a:t>
            </a:r>
            <a:r>
              <a:rPr lang="en-US" altLang="zh-CN" sz="4000" dirty="0">
                <a:highlight>
                  <a:srgbClr val="FFFF00"/>
                </a:highlight>
                <a:latin typeface="微软雅黑" panose="020B0503020204020204" pitchFamily="34" charset="-122"/>
                <a:ea typeface="微软雅黑" panose="020B0503020204020204" pitchFamily="34" charset="-122"/>
              </a:rPr>
              <a:t> </a:t>
            </a:r>
            <a:r>
              <a:rPr lang="zh-CN" altLang="en-US" sz="4000" dirty="0">
                <a:highlight>
                  <a:srgbClr val="FFFF00"/>
                </a:highlight>
                <a:latin typeface="微软雅黑" panose="020B0503020204020204" pitchFamily="34" charset="-122"/>
                <a:ea typeface="微软雅黑" panose="020B0503020204020204" pitchFamily="34" charset="-122"/>
              </a:rPr>
              <a:t>扩展</a:t>
            </a:r>
            <a:endParaRPr lang="en-US" altLang="zh-CN" sz="4000" dirty="0">
              <a:highlight>
                <a:srgbClr val="FFFF00"/>
              </a:highlight>
              <a:latin typeface="微软雅黑" panose="020B0503020204020204" pitchFamily="34" charset="-122"/>
              <a:ea typeface="微软雅黑" panose="020B0503020204020204" pitchFamily="34" charset="-122"/>
            </a:endParaRPr>
          </a:p>
          <a:p>
            <a:pPr lvl="1"/>
            <a:r>
              <a:rPr lang="zh-CN" altLang="en-US" sz="4000" dirty="0">
                <a:latin typeface="微软雅黑" panose="020B0503020204020204" pitchFamily="34" charset="-122"/>
                <a:ea typeface="微软雅黑" panose="020B0503020204020204" pitchFamily="34" charset="-122"/>
              </a:rPr>
              <a:t>支持索引</a:t>
            </a:r>
            <a:endParaRPr lang="en-US" altLang="zh-CN" sz="4000" dirty="0">
              <a:latin typeface="微软雅黑" panose="020B0503020204020204" pitchFamily="34" charset="-122"/>
              <a:ea typeface="微软雅黑" panose="020B0503020204020204" pitchFamily="34" charset="-122"/>
            </a:endParaRPr>
          </a:p>
          <a:p>
            <a:pPr lvl="2"/>
            <a:r>
              <a:rPr lang="en-US" altLang="zh-CN" sz="4000" dirty="0">
                <a:latin typeface="微软雅黑" panose="020B0503020204020204" pitchFamily="34" charset="-122"/>
                <a:ea typeface="微软雅黑" panose="020B0503020204020204" pitchFamily="34" charset="-122"/>
              </a:rPr>
              <a:t>L2 distance: </a:t>
            </a:r>
            <a:r>
              <a:rPr lang="en-US" altLang="zh-CN" sz="4000" dirty="0" err="1">
                <a:latin typeface="微软雅黑" panose="020B0503020204020204" pitchFamily="34" charset="-122"/>
                <a:ea typeface="微软雅黑" panose="020B0503020204020204" pitchFamily="34" charset="-122"/>
              </a:rPr>
              <a:t>ivfflat</a:t>
            </a:r>
            <a:r>
              <a:rPr lang="en-US" altLang="zh-CN" sz="4000" dirty="0">
                <a:latin typeface="微软雅黑" panose="020B0503020204020204" pitchFamily="34" charset="-122"/>
                <a:ea typeface="微软雅黑" panose="020B0503020204020204" pitchFamily="34" charset="-122"/>
              </a:rPr>
              <a:t> vector_l2_ops</a:t>
            </a:r>
          </a:p>
          <a:p>
            <a:pPr lvl="2"/>
            <a:r>
              <a:rPr lang="en-US" altLang="zh-CN" sz="4000" dirty="0">
                <a:latin typeface="微软雅黑" panose="020B0503020204020204" pitchFamily="34" charset="-122"/>
                <a:ea typeface="微软雅黑" panose="020B0503020204020204" pitchFamily="34" charset="-122"/>
              </a:rPr>
              <a:t>Inner product: </a:t>
            </a:r>
            <a:r>
              <a:rPr lang="en-US" altLang="zh-CN" sz="4000" dirty="0" err="1">
                <a:latin typeface="微软雅黑" panose="020B0503020204020204" pitchFamily="34" charset="-122"/>
                <a:ea typeface="微软雅黑" panose="020B0503020204020204" pitchFamily="34" charset="-122"/>
              </a:rPr>
              <a:t>ivfflat</a:t>
            </a:r>
            <a:r>
              <a:rPr lang="en-US" altLang="zh-CN" sz="4000" dirty="0">
                <a:latin typeface="微软雅黑" panose="020B0503020204020204" pitchFamily="34" charset="-122"/>
                <a:ea typeface="微软雅黑" panose="020B0503020204020204" pitchFamily="34" charset="-122"/>
              </a:rPr>
              <a:t> </a:t>
            </a:r>
            <a:r>
              <a:rPr lang="en-US" altLang="zh-CN" sz="4000" dirty="0" err="1">
                <a:latin typeface="微软雅黑" panose="020B0503020204020204" pitchFamily="34" charset="-122"/>
                <a:ea typeface="微软雅黑" panose="020B0503020204020204" pitchFamily="34" charset="-122"/>
              </a:rPr>
              <a:t>vector_ip_ops</a:t>
            </a:r>
            <a:endParaRPr lang="en-US" altLang="zh-CN" sz="4000" dirty="0">
              <a:latin typeface="微软雅黑" panose="020B0503020204020204" pitchFamily="34" charset="-122"/>
              <a:ea typeface="微软雅黑" panose="020B0503020204020204" pitchFamily="34" charset="-122"/>
            </a:endParaRPr>
          </a:p>
          <a:p>
            <a:pPr lvl="2"/>
            <a:r>
              <a:rPr lang="en-US" altLang="zh-CN" sz="4000" dirty="0">
                <a:latin typeface="微软雅黑" panose="020B0503020204020204" pitchFamily="34" charset="-122"/>
                <a:ea typeface="微软雅黑" panose="020B0503020204020204" pitchFamily="34" charset="-122"/>
              </a:rPr>
              <a:t>Cosine distance: </a:t>
            </a:r>
            <a:r>
              <a:rPr lang="en-US" altLang="zh-CN" sz="4000" dirty="0" err="1">
                <a:latin typeface="微软雅黑" panose="020B0503020204020204" pitchFamily="34" charset="-122"/>
                <a:ea typeface="微软雅黑" panose="020B0503020204020204" pitchFamily="34" charset="-122"/>
              </a:rPr>
              <a:t>ivfflat</a:t>
            </a:r>
            <a:r>
              <a:rPr lang="en-US" altLang="zh-CN" sz="4000" dirty="0">
                <a:latin typeface="微软雅黑" panose="020B0503020204020204" pitchFamily="34" charset="-122"/>
                <a:ea typeface="微软雅黑" panose="020B0503020204020204" pitchFamily="34" charset="-122"/>
              </a:rPr>
              <a:t> </a:t>
            </a:r>
            <a:r>
              <a:rPr lang="en-US" altLang="zh-CN" sz="4000" dirty="0" err="1">
                <a:latin typeface="微软雅黑" panose="020B0503020204020204" pitchFamily="34" charset="-122"/>
                <a:ea typeface="微软雅黑" panose="020B0503020204020204" pitchFamily="34" charset="-122"/>
              </a:rPr>
              <a:t>vector_cosine_ops</a:t>
            </a:r>
            <a:endParaRPr lang="en-US" altLang="zh-CN" sz="4000" dirty="0">
              <a:latin typeface="微软雅黑" panose="020B0503020204020204" pitchFamily="34" charset="-122"/>
              <a:ea typeface="微软雅黑" panose="020B0503020204020204" pitchFamily="34" charset="-122"/>
            </a:endParaRPr>
          </a:p>
          <a:p>
            <a:pPr lvl="1"/>
            <a:r>
              <a:rPr lang="zh-CN" altLang="en-US" sz="4800" dirty="0">
                <a:latin typeface="微软雅黑" panose="020B0503020204020204" pitchFamily="34" charset="-122"/>
                <a:ea typeface="微软雅黑" panose="020B0503020204020204" pitchFamily="34" charset="-122"/>
              </a:rPr>
              <a:t>支持</a:t>
            </a:r>
            <a:r>
              <a:rPr lang="en-US" altLang="zh-CN" sz="4800" dirty="0">
                <a:latin typeface="微软雅黑" panose="020B0503020204020204" pitchFamily="34" charset="-122"/>
                <a:ea typeface="微软雅黑" panose="020B0503020204020204" pitchFamily="34" charset="-122"/>
              </a:rPr>
              <a:t>Metric</a:t>
            </a:r>
            <a:r>
              <a:rPr lang="zh-CN" altLang="en-US" sz="4800" dirty="0">
                <a:latin typeface="微软雅黑" panose="020B0503020204020204" pitchFamily="34" charset="-122"/>
                <a:ea typeface="微软雅黑" panose="020B0503020204020204" pitchFamily="34" charset="-122"/>
              </a:rPr>
              <a:t>函数</a:t>
            </a:r>
            <a:endParaRPr lang="en-US" altLang="zh-CN" sz="4800" dirty="0">
              <a:latin typeface="微软雅黑" panose="020B0503020204020204" pitchFamily="34" charset="-122"/>
              <a:ea typeface="微软雅黑" panose="020B0503020204020204" pitchFamily="34" charset="-122"/>
            </a:endParaRPr>
          </a:p>
          <a:p>
            <a:pPr lvl="2"/>
            <a:r>
              <a:rPr lang="en-US" altLang="zh-CN" sz="4000" dirty="0" err="1">
                <a:latin typeface="微软雅黑" panose="020B0503020204020204" pitchFamily="34" charset="-122"/>
                <a:ea typeface="微软雅黑" panose="020B0503020204020204" pitchFamily="34" charset="-122"/>
              </a:rPr>
              <a:t>CosineDistance</a:t>
            </a:r>
            <a:r>
              <a:rPr lang="zh-CN" altLang="en-US" sz="4000" dirty="0">
                <a:latin typeface="微软雅黑" panose="020B0503020204020204" pitchFamily="34" charset="-122"/>
                <a:ea typeface="微软雅黑" panose="020B0503020204020204" pitchFamily="34" charset="-122"/>
              </a:rPr>
              <a:t>、</a:t>
            </a:r>
            <a:r>
              <a:rPr lang="en-US" altLang="zh-CN" sz="4000" dirty="0" err="1">
                <a:latin typeface="微软雅黑" panose="020B0503020204020204" pitchFamily="34" charset="-122"/>
                <a:ea typeface="微软雅黑" panose="020B0503020204020204" pitchFamily="34" charset="-122"/>
              </a:rPr>
              <a:t>dotProduct</a:t>
            </a:r>
            <a:r>
              <a:rPr lang="zh-CN" altLang="en-US" sz="4000" dirty="0">
                <a:latin typeface="微软雅黑" panose="020B0503020204020204" pitchFamily="34" charset="-122"/>
                <a:ea typeface="微软雅黑" panose="020B0503020204020204" pitchFamily="34" charset="-122"/>
              </a:rPr>
              <a:t>、</a:t>
            </a:r>
            <a:r>
              <a:rPr lang="en-US" altLang="zh-CN" sz="4000" dirty="0">
                <a:latin typeface="微软雅黑" panose="020B0503020204020204" pitchFamily="34" charset="-122"/>
                <a:ea typeface="微软雅黑" panose="020B0503020204020204" pitchFamily="34" charset="-122"/>
              </a:rPr>
              <a:t>L2Distance</a:t>
            </a:r>
          </a:p>
          <a:p>
            <a:pPr lvl="1"/>
            <a:r>
              <a:rPr lang="zh-CN" altLang="en-US" sz="4000" dirty="0">
                <a:latin typeface="微软雅黑" panose="020B0503020204020204" pitchFamily="34" charset="-122"/>
                <a:ea typeface="微软雅黑" panose="020B0503020204020204" pitchFamily="34" charset="-122"/>
              </a:rPr>
              <a:t>其他相关</a:t>
            </a:r>
            <a:endParaRPr lang="en-US" altLang="zh-CN" sz="4000" dirty="0">
              <a:latin typeface="微软雅黑" panose="020B0503020204020204" pitchFamily="34" charset="-122"/>
              <a:ea typeface="微软雅黑" panose="020B0503020204020204" pitchFamily="34" charset="-122"/>
            </a:endParaRPr>
          </a:p>
          <a:p>
            <a:pPr lvl="2"/>
            <a:r>
              <a:rPr lang="en-US" sz="4000" dirty="0" err="1">
                <a:latin typeface="微软雅黑" panose="020B0503020204020204" pitchFamily="34" charset="-122"/>
                <a:ea typeface="微软雅黑" panose="020B0503020204020204" pitchFamily="34" charset="-122"/>
                <a:hlinkClick r:id="rId3"/>
              </a:rPr>
              <a:t>pgvector</a:t>
            </a:r>
            <a:r>
              <a:rPr lang="en-US" sz="4000" dirty="0">
                <a:latin typeface="微软雅黑" panose="020B0503020204020204" pitchFamily="34" charset="-122"/>
                <a:ea typeface="微软雅黑" panose="020B0503020204020204" pitchFamily="34" charset="-122"/>
                <a:hlinkClick r:id="rId3"/>
              </a:rPr>
              <a:t>/</a:t>
            </a:r>
            <a:r>
              <a:rPr lang="en-US" sz="4000" dirty="0" err="1">
                <a:latin typeface="微软雅黑" panose="020B0503020204020204" pitchFamily="34" charset="-122"/>
                <a:ea typeface="微软雅黑" panose="020B0503020204020204" pitchFamily="34" charset="-122"/>
                <a:hlinkClick r:id="rId3"/>
              </a:rPr>
              <a:t>pgvector</a:t>
            </a:r>
            <a:r>
              <a:rPr lang="en-US" sz="4000" dirty="0">
                <a:latin typeface="微软雅黑" panose="020B0503020204020204" pitchFamily="34" charset="-122"/>
                <a:ea typeface="微软雅黑" panose="020B0503020204020204" pitchFamily="34" charset="-122"/>
                <a:hlinkClick r:id="rId3"/>
              </a:rPr>
              <a:t>: Open-source vector similarity search for Postgres --- </a:t>
            </a:r>
            <a:r>
              <a:rPr lang="en-US" sz="4000" dirty="0" err="1">
                <a:latin typeface="微软雅黑" panose="020B0503020204020204" pitchFamily="34" charset="-122"/>
                <a:ea typeface="微软雅黑" panose="020B0503020204020204" pitchFamily="34" charset="-122"/>
                <a:hlinkClick r:id="rId3"/>
              </a:rPr>
              <a:t>pgvector</a:t>
            </a:r>
            <a:r>
              <a:rPr lang="en-US" sz="4000" dirty="0">
                <a:latin typeface="微软雅黑" panose="020B0503020204020204" pitchFamily="34" charset="-122"/>
                <a:ea typeface="微软雅黑" panose="020B0503020204020204" pitchFamily="34" charset="-122"/>
                <a:hlinkClick r:id="rId3"/>
              </a:rPr>
              <a:t>/</a:t>
            </a:r>
            <a:r>
              <a:rPr lang="en-US" sz="4000" dirty="0" err="1">
                <a:latin typeface="微软雅黑" panose="020B0503020204020204" pitchFamily="34" charset="-122"/>
                <a:ea typeface="微软雅黑" panose="020B0503020204020204" pitchFamily="34" charset="-122"/>
                <a:hlinkClick r:id="rId3"/>
              </a:rPr>
              <a:t>pgvector：Postgres</a:t>
            </a:r>
            <a:r>
              <a:rPr lang="en-US" sz="4000" dirty="0">
                <a:latin typeface="微软雅黑" panose="020B0503020204020204" pitchFamily="34" charset="-122"/>
                <a:ea typeface="微软雅黑" panose="020B0503020204020204" pitchFamily="34" charset="-122"/>
                <a:hlinkClick r:id="rId3"/>
              </a:rPr>
              <a:t> </a:t>
            </a:r>
            <a:r>
              <a:rPr lang="zh-CN" altLang="en-US" sz="4000" dirty="0">
                <a:latin typeface="微软雅黑" panose="020B0503020204020204" pitchFamily="34" charset="-122"/>
                <a:ea typeface="微软雅黑" panose="020B0503020204020204" pitchFamily="34" charset="-122"/>
                <a:hlinkClick r:id="rId3"/>
              </a:rPr>
              <a:t>的开源向量相似性搜索 </a:t>
            </a:r>
            <a:r>
              <a:rPr lang="en-US" altLang="zh-CN" sz="4000" dirty="0">
                <a:latin typeface="微软雅黑" panose="020B0503020204020204" pitchFamily="34" charset="-122"/>
                <a:ea typeface="微软雅黑" panose="020B0503020204020204" pitchFamily="34" charset="-122"/>
                <a:hlinkClick r:id="rId3"/>
              </a:rPr>
              <a:t>(</a:t>
            </a:r>
            <a:r>
              <a:rPr lang="en-US" sz="4000" dirty="0">
                <a:latin typeface="微软雅黑" panose="020B0503020204020204" pitchFamily="34" charset="-122"/>
                <a:ea typeface="微软雅黑" panose="020B0503020204020204" pitchFamily="34" charset="-122"/>
                <a:hlinkClick r:id="rId3"/>
              </a:rPr>
              <a:t>github.com)</a:t>
            </a:r>
            <a:endParaRPr lang="en-US" altLang="zh-CN" sz="4000" dirty="0">
              <a:latin typeface="微软雅黑" panose="020B0503020204020204" pitchFamily="34" charset="-122"/>
              <a:ea typeface="微软雅黑" panose="020B0503020204020204" pitchFamily="34" charset="-122"/>
            </a:endParaRPr>
          </a:p>
          <a:p>
            <a:r>
              <a:rPr lang="en-US" altLang="zh-CN" sz="6400" b="1" dirty="0">
                <a:latin typeface="微软雅黑" panose="020B0503020204020204" pitchFamily="34" charset="-122"/>
                <a:ea typeface="微软雅黑" panose="020B0503020204020204" pitchFamily="34" charset="-122"/>
              </a:rPr>
              <a:t>Redis</a:t>
            </a:r>
          </a:p>
          <a:p>
            <a:pPr lvl="1"/>
            <a:r>
              <a:rPr lang="zh-CN" altLang="en-US" sz="4000" dirty="0">
                <a:latin typeface="微软雅黑" panose="020B0503020204020204" pitchFamily="34" charset="-122"/>
                <a:ea typeface="微软雅黑" panose="020B0503020204020204" pitchFamily="34" charset="-122"/>
              </a:rPr>
              <a:t>开源 </a:t>
            </a:r>
            <a:r>
              <a:rPr lang="en-US" altLang="zh-CN" sz="4000" dirty="0">
                <a:latin typeface="微软雅黑" panose="020B0503020204020204" pitchFamily="34" charset="-122"/>
                <a:ea typeface="微软雅黑" panose="020B0503020204020204" pitchFamily="34" charset="-122"/>
              </a:rPr>
              <a:t>New/No SQL </a:t>
            </a:r>
            <a:r>
              <a:rPr lang="zh-CN" altLang="en-US" sz="4000" dirty="0">
                <a:highlight>
                  <a:srgbClr val="FFFF00"/>
                </a:highlight>
                <a:latin typeface="微软雅黑" panose="020B0503020204020204" pitchFamily="34" charset="-122"/>
                <a:ea typeface="微软雅黑" panose="020B0503020204020204" pitchFamily="34" charset="-122"/>
              </a:rPr>
              <a:t>加持 </a:t>
            </a:r>
            <a:r>
              <a:rPr lang="en-US" altLang="zh-CN" sz="4000" dirty="0" err="1">
                <a:highlight>
                  <a:srgbClr val="FFFF00"/>
                </a:highlight>
                <a:latin typeface="微软雅黑" panose="020B0503020204020204" pitchFamily="34" charset="-122"/>
                <a:ea typeface="微软雅黑" panose="020B0503020204020204" pitchFamily="34" charset="-122"/>
              </a:rPr>
              <a:t>RediSeach</a:t>
            </a:r>
            <a:r>
              <a:rPr lang="en-US" altLang="zh-CN" sz="4000" dirty="0">
                <a:highlight>
                  <a:srgbClr val="FFFF00"/>
                </a:highlight>
                <a:latin typeface="微软雅黑" panose="020B0503020204020204" pitchFamily="34" charset="-122"/>
                <a:ea typeface="微软雅黑" panose="020B0503020204020204" pitchFamily="34" charset="-122"/>
              </a:rPr>
              <a:t> </a:t>
            </a:r>
            <a:r>
              <a:rPr lang="zh-CN" altLang="en-US" sz="4000" dirty="0">
                <a:highlight>
                  <a:srgbClr val="FFFF00"/>
                </a:highlight>
                <a:latin typeface="微软雅黑" panose="020B0503020204020204" pitchFamily="34" charset="-122"/>
                <a:ea typeface="微软雅黑" panose="020B0503020204020204" pitchFamily="34" charset="-122"/>
              </a:rPr>
              <a:t>模块</a:t>
            </a:r>
            <a:endParaRPr lang="en-US" altLang="zh-CN" sz="4000" dirty="0">
              <a:highlight>
                <a:srgbClr val="FFFF00"/>
              </a:highlight>
              <a:latin typeface="微软雅黑" panose="020B0503020204020204" pitchFamily="34" charset="-122"/>
              <a:ea typeface="微软雅黑" panose="020B0503020204020204" pitchFamily="34" charset="-122"/>
            </a:endParaRPr>
          </a:p>
          <a:p>
            <a:pPr lvl="1"/>
            <a:r>
              <a:rPr lang="zh-CN" altLang="en-US" sz="4000" dirty="0">
                <a:latin typeface="微软雅黑" panose="020B0503020204020204" pitchFamily="34" charset="-122"/>
                <a:ea typeface="微软雅黑" panose="020B0503020204020204" pitchFamily="34" charset="-122"/>
              </a:rPr>
              <a:t>支持索引</a:t>
            </a:r>
            <a:endParaRPr lang="en-US" altLang="zh-CN" sz="4000" dirty="0">
              <a:latin typeface="微软雅黑" panose="020B0503020204020204" pitchFamily="34" charset="-122"/>
              <a:ea typeface="微软雅黑" panose="020B0503020204020204" pitchFamily="34" charset="-122"/>
            </a:endParaRPr>
          </a:p>
          <a:p>
            <a:pPr lvl="2"/>
            <a:r>
              <a:rPr lang="en-US" altLang="zh-CN" sz="4000" dirty="0">
                <a:latin typeface="微软雅黑" panose="020B0503020204020204" pitchFamily="34" charset="-122"/>
                <a:ea typeface="微软雅黑" panose="020B0503020204020204" pitchFamily="34" charset="-122"/>
              </a:rPr>
              <a:t>FLAT </a:t>
            </a:r>
            <a:r>
              <a:rPr lang="zh-CN" altLang="en-US" sz="4000" dirty="0">
                <a:latin typeface="微软雅黑" panose="020B0503020204020204" pitchFamily="34" charset="-122"/>
                <a:ea typeface="微软雅黑" panose="020B0503020204020204" pitchFamily="34" charset="-122"/>
              </a:rPr>
              <a:t>（</a:t>
            </a:r>
            <a:r>
              <a:rPr lang="en-US" altLang="zh-CN" sz="4000" dirty="0">
                <a:latin typeface="微软雅黑" panose="020B0503020204020204" pitchFamily="34" charset="-122"/>
                <a:ea typeface="微软雅黑" panose="020B0503020204020204" pitchFamily="34" charset="-122"/>
              </a:rPr>
              <a:t>IVF_FLAT</a:t>
            </a:r>
            <a:r>
              <a:rPr lang="zh-CN" altLang="en-US" sz="4000" dirty="0">
                <a:latin typeface="微软雅黑" panose="020B0503020204020204" pitchFamily="34" charset="-122"/>
                <a:ea typeface="微软雅黑" panose="020B0503020204020204" pitchFamily="34" charset="-122"/>
              </a:rPr>
              <a:t>）</a:t>
            </a:r>
            <a:endParaRPr lang="en-US" altLang="zh-CN" sz="4000" dirty="0">
              <a:latin typeface="微软雅黑" panose="020B0503020204020204" pitchFamily="34" charset="-122"/>
              <a:ea typeface="微软雅黑" panose="020B0503020204020204" pitchFamily="34" charset="-122"/>
            </a:endParaRPr>
          </a:p>
          <a:p>
            <a:pPr lvl="2"/>
            <a:r>
              <a:rPr lang="en-US" altLang="zh-CN" sz="4000" dirty="0">
                <a:latin typeface="微软雅黑" panose="020B0503020204020204" pitchFamily="34" charset="-122"/>
                <a:ea typeface="微软雅黑" panose="020B0503020204020204" pitchFamily="34" charset="-122"/>
              </a:rPr>
              <a:t>HNSW (</a:t>
            </a:r>
            <a:r>
              <a:rPr lang="en-US" sz="4000" dirty="0">
                <a:latin typeface="微软雅黑" panose="020B0503020204020204" pitchFamily="34" charset="-122"/>
                <a:ea typeface="微软雅黑" panose="020B0503020204020204" pitchFamily="34" charset="-122"/>
              </a:rPr>
              <a:t>Hierarchical Small World Graph)</a:t>
            </a:r>
          </a:p>
          <a:p>
            <a:pPr lvl="1"/>
            <a:r>
              <a:rPr lang="zh-CN" altLang="en-US" sz="4800" dirty="0">
                <a:latin typeface="微软雅黑" panose="020B0503020204020204" pitchFamily="34" charset="-122"/>
                <a:ea typeface="微软雅黑" panose="020B0503020204020204" pitchFamily="34" charset="-122"/>
              </a:rPr>
              <a:t>支持</a:t>
            </a:r>
            <a:r>
              <a:rPr lang="en-US" altLang="zh-CN" sz="4800" dirty="0">
                <a:latin typeface="微软雅黑" panose="020B0503020204020204" pitchFamily="34" charset="-122"/>
                <a:ea typeface="微软雅黑" panose="020B0503020204020204" pitchFamily="34" charset="-122"/>
              </a:rPr>
              <a:t>Metric</a:t>
            </a:r>
            <a:r>
              <a:rPr lang="zh-CN" altLang="en-US" sz="4800" dirty="0">
                <a:latin typeface="微软雅黑" panose="020B0503020204020204" pitchFamily="34" charset="-122"/>
                <a:ea typeface="微软雅黑" panose="020B0503020204020204" pitchFamily="34" charset="-122"/>
              </a:rPr>
              <a:t>函数</a:t>
            </a:r>
            <a:endParaRPr lang="en-US" altLang="zh-CN" sz="4800" dirty="0">
              <a:latin typeface="微软雅黑" panose="020B0503020204020204" pitchFamily="34" charset="-122"/>
              <a:ea typeface="微软雅黑" panose="020B0503020204020204" pitchFamily="34" charset="-122"/>
            </a:endParaRPr>
          </a:p>
          <a:p>
            <a:pPr lvl="2"/>
            <a:r>
              <a:rPr lang="en-US" altLang="zh-CN" sz="4000" dirty="0" err="1">
                <a:latin typeface="微软雅黑" panose="020B0503020204020204" pitchFamily="34" charset="-122"/>
                <a:ea typeface="微软雅黑" panose="020B0503020204020204" pitchFamily="34" charset="-122"/>
              </a:rPr>
              <a:t>CosineDistance</a:t>
            </a:r>
            <a:r>
              <a:rPr lang="zh-CN" altLang="en-US" sz="4000" dirty="0">
                <a:latin typeface="微软雅黑" panose="020B0503020204020204" pitchFamily="34" charset="-122"/>
                <a:ea typeface="微软雅黑" panose="020B0503020204020204" pitchFamily="34" charset="-122"/>
              </a:rPr>
              <a:t>、</a:t>
            </a:r>
            <a:r>
              <a:rPr lang="en-US" altLang="zh-CN" sz="4000" dirty="0" err="1">
                <a:latin typeface="微软雅黑" panose="020B0503020204020204" pitchFamily="34" charset="-122"/>
                <a:ea typeface="微软雅黑" panose="020B0503020204020204" pitchFamily="34" charset="-122"/>
              </a:rPr>
              <a:t>dotProduct</a:t>
            </a:r>
            <a:r>
              <a:rPr lang="zh-CN" altLang="en-US" sz="4000" dirty="0">
                <a:latin typeface="微软雅黑" panose="020B0503020204020204" pitchFamily="34" charset="-122"/>
                <a:ea typeface="微软雅黑" panose="020B0503020204020204" pitchFamily="34" charset="-122"/>
              </a:rPr>
              <a:t>、</a:t>
            </a:r>
            <a:r>
              <a:rPr lang="en-US" altLang="zh-CN" sz="4000" dirty="0">
                <a:latin typeface="微软雅黑" panose="020B0503020204020204" pitchFamily="34" charset="-122"/>
                <a:ea typeface="微软雅黑" panose="020B0503020204020204" pitchFamily="34" charset="-122"/>
              </a:rPr>
              <a:t>L2Distance</a:t>
            </a:r>
          </a:p>
          <a:p>
            <a:pPr lvl="1"/>
            <a:r>
              <a:rPr lang="zh-CN" altLang="en-US" sz="4000" dirty="0">
                <a:latin typeface="微软雅黑" panose="020B0503020204020204" pitchFamily="34" charset="-122"/>
                <a:ea typeface="微软雅黑" panose="020B0503020204020204" pitchFamily="34" charset="-122"/>
              </a:rPr>
              <a:t>其他</a:t>
            </a:r>
            <a:endParaRPr lang="en-US" altLang="zh-CN" sz="4000" dirty="0">
              <a:latin typeface="微软雅黑" panose="020B0503020204020204" pitchFamily="34" charset="-122"/>
              <a:ea typeface="微软雅黑" panose="020B0503020204020204" pitchFamily="34" charset="-122"/>
            </a:endParaRPr>
          </a:p>
          <a:p>
            <a:pPr lvl="2"/>
            <a:r>
              <a:rPr lang="en-US" sz="3600" dirty="0">
                <a:latin typeface="微软雅黑" panose="020B0503020204020204" pitchFamily="34" charset="-122"/>
                <a:ea typeface="微软雅黑" panose="020B0503020204020204" pitchFamily="34" charset="-122"/>
                <a:hlinkClick r:id="rId4"/>
              </a:rPr>
              <a:t>Vector similarity | Redis --- </a:t>
            </a:r>
            <a:r>
              <a:rPr lang="zh-CN" altLang="en-US" sz="3600" dirty="0">
                <a:latin typeface="微软雅黑" panose="020B0503020204020204" pitchFamily="34" charset="-122"/>
                <a:ea typeface="微软雅黑" panose="020B0503020204020204" pitchFamily="34" charset="-122"/>
                <a:hlinkClick r:id="rId4"/>
              </a:rPr>
              <a:t>向量相似度 </a:t>
            </a:r>
            <a:r>
              <a:rPr lang="en-US" altLang="zh-CN" sz="3600" dirty="0">
                <a:latin typeface="微软雅黑" panose="020B0503020204020204" pitchFamily="34" charset="-122"/>
                <a:ea typeface="微软雅黑" panose="020B0503020204020204" pitchFamily="34" charset="-122"/>
                <a:hlinkClick r:id="rId4"/>
              </a:rPr>
              <a:t>|</a:t>
            </a:r>
            <a:r>
              <a:rPr lang="zh-CN" altLang="en-US" sz="3600" dirty="0">
                <a:latin typeface="微软雅黑" panose="020B0503020204020204" pitchFamily="34" charset="-122"/>
                <a:ea typeface="微软雅黑" panose="020B0503020204020204" pitchFamily="34" charset="-122"/>
                <a:hlinkClick r:id="rId4"/>
              </a:rPr>
              <a:t>雷迪斯</a:t>
            </a:r>
            <a:endParaRPr lang="en-US" altLang="zh-CN" sz="3600" dirty="0">
              <a:latin typeface="微软雅黑" panose="020B0503020204020204" pitchFamily="34" charset="-122"/>
              <a:ea typeface="微软雅黑" panose="020B0503020204020204" pitchFamily="34" charset="-122"/>
            </a:endParaRPr>
          </a:p>
          <a:p>
            <a:pPr lvl="1"/>
            <a:r>
              <a:rPr lang="zh-CN" altLang="en-US" sz="4000" b="1" dirty="0">
                <a:solidFill>
                  <a:srgbClr val="FF0000"/>
                </a:solidFill>
                <a:latin typeface="微软雅黑" panose="020B0503020204020204" pitchFamily="34" charset="-122"/>
                <a:ea typeface="微软雅黑" panose="020B0503020204020204" pitchFamily="34" charset="-122"/>
              </a:rPr>
              <a:t>内存数据库</a:t>
            </a:r>
            <a:endParaRPr lang="en-US" altLang="zh-CN" sz="4000" b="1" dirty="0">
              <a:solidFill>
                <a:srgbClr val="FF0000"/>
              </a:solidFill>
              <a:latin typeface="微软雅黑" panose="020B0503020204020204" pitchFamily="34" charset="-122"/>
              <a:ea typeface="微软雅黑" panose="020B0503020204020204" pitchFamily="34" charset="-122"/>
            </a:endParaRPr>
          </a:p>
          <a:p>
            <a:pPr lvl="2"/>
            <a:r>
              <a:rPr lang="zh-CN" altLang="en-US" sz="4000" b="1" dirty="0">
                <a:solidFill>
                  <a:srgbClr val="FF0000"/>
                </a:solidFill>
                <a:latin typeface="微软雅黑" panose="020B0503020204020204" pitchFamily="34" charset="-122"/>
                <a:ea typeface="微软雅黑" panose="020B0503020204020204" pitchFamily="34" charset="-122"/>
              </a:rPr>
              <a:t>重启后数据消失、密码消失</a:t>
            </a:r>
            <a:endParaRPr lang="en-US" altLang="zh-CN" sz="4000" b="1" dirty="0">
              <a:solidFill>
                <a:srgbClr val="FF0000"/>
              </a:solidFill>
              <a:latin typeface="微软雅黑" panose="020B0503020204020204" pitchFamily="34" charset="-122"/>
              <a:ea typeface="微软雅黑" panose="020B0503020204020204" pitchFamily="34" charset="-122"/>
            </a:endParaRPr>
          </a:p>
          <a:p>
            <a:pPr lvl="2"/>
            <a:r>
              <a:rPr lang="zh-CN" altLang="en-US" sz="4000" b="1" dirty="0">
                <a:solidFill>
                  <a:srgbClr val="FF0000"/>
                </a:solidFill>
                <a:latin typeface="微软雅黑" panose="020B0503020204020204" pitchFamily="34" charset="-122"/>
                <a:ea typeface="微软雅黑" panose="020B0503020204020204" pitchFamily="34" charset="-122"/>
              </a:rPr>
              <a:t>请自行实现持久化、双写到数据库</a:t>
            </a:r>
            <a:endParaRPr lang="en-US" sz="4000" b="1" dirty="0">
              <a:solidFill>
                <a:srgbClr val="FF000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EA9D-FE43-0401-CC55-5EE96919C0A6}"/>
              </a:ext>
            </a:extLst>
          </p:cNvPr>
          <p:cNvSpPr>
            <a:spLocks noGrp="1"/>
          </p:cNvSpPr>
          <p:nvPr>
            <p:ph type="title"/>
          </p:nvPr>
        </p:nvSpPr>
        <p:spPr>
          <a:xfrm>
            <a:off x="838200" y="0"/>
            <a:ext cx="10515600" cy="868363"/>
          </a:xfrm>
        </p:spPr>
        <p:txBody>
          <a:bodyPr/>
          <a:lstStyle/>
          <a:p>
            <a:r>
              <a:rPr lang="zh-CN" altLang="en-US" b="1" dirty="0">
                <a:latin typeface="微软雅黑" panose="020B0503020204020204" pitchFamily="34" charset="-122"/>
                <a:ea typeface="微软雅黑" panose="020B0503020204020204" pitchFamily="34" charset="-122"/>
              </a:rPr>
              <a:t>研发工具</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49C7560-6863-F9F4-F781-6D12D9F467A8}"/>
              </a:ext>
            </a:extLst>
          </p:cNvPr>
          <p:cNvSpPr>
            <a:spLocks noGrp="1"/>
          </p:cNvSpPr>
          <p:nvPr>
            <p:ph idx="1"/>
          </p:nvPr>
        </p:nvSpPr>
        <p:spPr>
          <a:xfrm>
            <a:off x="139337" y="727788"/>
            <a:ext cx="11913326" cy="6130212"/>
          </a:xfrm>
        </p:spPr>
        <p:txBody>
          <a:bodyPr>
            <a:normAutofit fontScale="25000" lnSpcReduction="20000"/>
          </a:bodyPr>
          <a:lstStyle/>
          <a:p>
            <a:r>
              <a:rPr lang="en-US" altLang="zh-CN" sz="8000" b="1" dirty="0">
                <a:latin typeface="微软雅黑" panose="020B0503020204020204" pitchFamily="34" charset="-122"/>
                <a:ea typeface="微软雅黑" panose="020B0503020204020204" pitchFamily="34" charset="-122"/>
              </a:rPr>
              <a:t>.</a:t>
            </a:r>
            <a:r>
              <a:rPr lang="en-US" altLang="zh-CN" sz="5600" b="1" dirty="0">
                <a:latin typeface="微软雅黑" panose="020B0503020204020204" pitchFamily="34" charset="-122"/>
                <a:ea typeface="微软雅黑" panose="020B0503020204020204" pitchFamily="34" charset="-122"/>
              </a:rPr>
              <a:t>NET </a:t>
            </a:r>
            <a:r>
              <a:rPr lang="zh-CN" altLang="en-US" sz="5600" b="1" dirty="0">
                <a:latin typeface="微软雅黑" panose="020B0503020204020204" pitchFamily="34" charset="-122"/>
                <a:ea typeface="微软雅黑" panose="020B0503020204020204" pitchFamily="34" charset="-122"/>
              </a:rPr>
              <a:t>技术栈 </a:t>
            </a:r>
            <a:r>
              <a:rPr lang="en-US" altLang="zh-CN" sz="5600" b="1" dirty="0">
                <a:latin typeface="微软雅黑" panose="020B0503020204020204" pitchFamily="34" charset="-122"/>
                <a:ea typeface="微软雅黑" panose="020B0503020204020204" pitchFamily="34" charset="-122"/>
              </a:rPr>
              <a:t>+ VS 2022 + Local + Windows </a:t>
            </a:r>
            <a:r>
              <a:rPr lang="zh-CN" altLang="en-US" sz="5600" b="1" dirty="0">
                <a:latin typeface="微软雅黑" panose="020B0503020204020204" pitchFamily="34" charset="-122"/>
                <a:ea typeface="微软雅黑" panose="020B0503020204020204" pitchFamily="34" charset="-122"/>
              </a:rPr>
              <a:t>（运行时：</a:t>
            </a:r>
            <a:r>
              <a:rPr lang="en-US" altLang="zh-CN" sz="5600" b="1" dirty="0">
                <a:latin typeface="微软雅黑" panose="020B0503020204020204" pitchFamily="34" charset="-122"/>
                <a:ea typeface="微软雅黑" panose="020B0503020204020204" pitchFamily="34" charset="-122"/>
              </a:rPr>
              <a:t>Linux</a:t>
            </a:r>
            <a:r>
              <a:rPr lang="zh-CN" altLang="en-US" sz="5600" b="1" dirty="0">
                <a:latin typeface="微软雅黑" panose="020B0503020204020204" pitchFamily="34" charset="-122"/>
                <a:ea typeface="微软雅黑" panose="020B0503020204020204" pitchFamily="34" charset="-122"/>
              </a:rPr>
              <a:t>）（主要用于向量检索性能测试）</a:t>
            </a:r>
            <a:endParaRPr lang="en-US" altLang="zh-CN" sz="5600" b="1" dirty="0">
              <a:latin typeface="微软雅黑" panose="020B0503020204020204" pitchFamily="34" charset="-122"/>
              <a:ea typeface="微软雅黑" panose="020B0503020204020204" pitchFamily="34" charset="-122"/>
            </a:endParaRPr>
          </a:p>
          <a:p>
            <a:pPr lvl="1"/>
            <a:r>
              <a:rPr lang="zh-CN" altLang="en-US" sz="4800" dirty="0">
                <a:highlight>
                  <a:srgbClr val="FFFF00"/>
                </a:highlight>
                <a:latin typeface="微软雅黑" panose="020B0503020204020204" pitchFamily="34" charset="-122"/>
                <a:ea typeface="微软雅黑" panose="020B0503020204020204" pitchFamily="34" charset="-122"/>
              </a:rPr>
              <a:t>用于封装 </a:t>
            </a:r>
            <a:r>
              <a:rPr lang="en-US" altLang="zh-CN" sz="4800" dirty="0" err="1">
                <a:highlight>
                  <a:srgbClr val="FFFF00"/>
                </a:highlight>
                <a:latin typeface="微软雅黑" panose="020B0503020204020204" pitchFamily="34" charset="-122"/>
                <a:ea typeface="微软雅黑" panose="020B0503020204020204" pitchFamily="34" charset="-122"/>
              </a:rPr>
              <a:t>WebApi</a:t>
            </a:r>
            <a:r>
              <a:rPr lang="en-US" altLang="zh-CN" sz="4800" dirty="0">
                <a:highlight>
                  <a:srgbClr val="FFFF00"/>
                </a:highlight>
                <a:latin typeface="微软雅黑" panose="020B0503020204020204" pitchFamily="34" charset="-122"/>
                <a:ea typeface="微软雅黑" panose="020B0503020204020204" pitchFamily="34" charset="-122"/>
              </a:rPr>
              <a:t> </a:t>
            </a:r>
            <a:r>
              <a:rPr lang="zh-CN" altLang="en-US" sz="4800" dirty="0">
                <a:highlight>
                  <a:srgbClr val="FFFF00"/>
                </a:highlight>
                <a:latin typeface="微软雅黑" panose="020B0503020204020204" pitchFamily="34" charset="-122"/>
                <a:ea typeface="微软雅黑" panose="020B0503020204020204" pitchFamily="34" charset="-122"/>
              </a:rPr>
              <a:t>压测、</a:t>
            </a:r>
            <a:r>
              <a:rPr lang="en-US" sz="4800" dirty="0" err="1">
                <a:highlight>
                  <a:srgbClr val="FFFF00"/>
                </a:highlight>
                <a:latin typeface="微软雅黑" panose="020B0503020204020204" pitchFamily="34" charset="-122"/>
                <a:ea typeface="微软雅黑" panose="020B0503020204020204" pitchFamily="34" charset="-122"/>
              </a:rPr>
              <a:t>BenchmarkDotNet</a:t>
            </a:r>
            <a:r>
              <a:rPr lang="en-US" sz="4800" dirty="0">
                <a:highlight>
                  <a:srgbClr val="FFFF00"/>
                </a:highlight>
                <a:latin typeface="微软雅黑" panose="020B0503020204020204" pitchFamily="34" charset="-122"/>
                <a:ea typeface="微软雅黑" panose="020B0503020204020204" pitchFamily="34" charset="-122"/>
              </a:rPr>
              <a:t> </a:t>
            </a:r>
            <a:r>
              <a:rPr lang="zh-CN" altLang="en-US" sz="4800" dirty="0">
                <a:highlight>
                  <a:srgbClr val="FFFF00"/>
                </a:highlight>
                <a:latin typeface="微软雅黑" panose="020B0503020204020204" pitchFamily="34" charset="-122"/>
                <a:ea typeface="微软雅黑" panose="020B0503020204020204" pitchFamily="34" charset="-122"/>
              </a:rPr>
              <a:t>单元性能测试</a:t>
            </a:r>
            <a:endParaRPr lang="en-US" altLang="zh-CN" sz="4800" dirty="0">
              <a:highlight>
                <a:srgbClr val="FFFF00"/>
              </a:highlight>
              <a:latin typeface="微软雅黑" panose="020B0503020204020204" pitchFamily="34" charset="-122"/>
              <a:ea typeface="微软雅黑" panose="020B0503020204020204" pitchFamily="34" charset="-122"/>
            </a:endParaRPr>
          </a:p>
          <a:p>
            <a:pPr lvl="1"/>
            <a:r>
              <a:rPr lang="en-US" altLang="zh-CN" sz="4800" dirty="0" err="1">
                <a:latin typeface="微软雅黑" panose="020B0503020204020204" pitchFamily="34" charset="-122"/>
                <a:ea typeface="微软雅黑" panose="020B0503020204020204" pitchFamily="34" charset="-122"/>
              </a:rPr>
              <a:t>PgSQL</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向量数据库访问 </a:t>
            </a:r>
            <a:r>
              <a:rPr lang="en-US" altLang="zh-CN" sz="4800" dirty="0" err="1">
                <a:latin typeface="微软雅黑" panose="020B0503020204020204" pitchFamily="34" charset="-122"/>
                <a:ea typeface="微软雅黑" panose="020B0503020204020204" pitchFamily="34" charset="-122"/>
              </a:rPr>
              <a:t>Nuget</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en-US" sz="4800" dirty="0" err="1">
                <a:latin typeface="微软雅黑" panose="020B0503020204020204" pitchFamily="34" charset="-122"/>
                <a:ea typeface="微软雅黑" panose="020B0503020204020204" pitchFamily="34" charset="-122"/>
              </a:rPr>
              <a:t>Npgsql</a:t>
            </a:r>
            <a:endParaRPr lang="en-US" sz="4800" dirty="0">
              <a:latin typeface="微软雅黑" panose="020B0503020204020204" pitchFamily="34" charset="-122"/>
              <a:ea typeface="微软雅黑" panose="020B0503020204020204" pitchFamily="34" charset="-122"/>
            </a:endParaRPr>
          </a:p>
          <a:p>
            <a:pPr marL="1143000" lvl="3">
              <a:spcBef>
                <a:spcPts val="1000"/>
              </a:spcBef>
            </a:pPr>
            <a:r>
              <a:rPr lang="en-US" altLang="zh-CN" sz="4800" dirty="0" err="1">
                <a:latin typeface="微软雅黑" panose="020B0503020204020204" pitchFamily="34" charset="-122"/>
                <a:ea typeface="微软雅黑" panose="020B0503020204020204" pitchFamily="34" charset="-122"/>
              </a:rPr>
              <a:t>PgVector</a:t>
            </a:r>
            <a:endParaRPr lang="en-US" altLang="zh-CN" sz="4800" dirty="0">
              <a:latin typeface="微软雅黑" panose="020B0503020204020204" pitchFamily="34" charset="-122"/>
              <a:ea typeface="微软雅黑" panose="020B0503020204020204" pitchFamily="34" charset="-122"/>
            </a:endParaRPr>
          </a:p>
          <a:p>
            <a:pPr marL="685800" lvl="2">
              <a:spcBef>
                <a:spcPts val="1000"/>
              </a:spcBef>
            </a:pPr>
            <a:r>
              <a:rPr lang="en-US" altLang="zh-CN" sz="4800" dirty="0" err="1">
                <a:latin typeface="微软雅黑" panose="020B0503020204020204" pitchFamily="34" charset="-122"/>
                <a:ea typeface="微软雅黑" panose="020B0503020204020204" pitchFamily="34" charset="-122"/>
              </a:rPr>
              <a:t>RediSearch</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向量数据索引访问 </a:t>
            </a:r>
            <a:r>
              <a:rPr lang="en-US" altLang="zh-CN" sz="4800" dirty="0" err="1">
                <a:latin typeface="微软雅黑" panose="020B0503020204020204" pitchFamily="34" charset="-122"/>
                <a:ea typeface="微软雅黑" panose="020B0503020204020204" pitchFamily="34" charset="-122"/>
              </a:rPr>
              <a:t>Nuget</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en-US" sz="4800" dirty="0" err="1">
                <a:highlight>
                  <a:srgbClr val="FFFF00"/>
                </a:highlight>
                <a:latin typeface="微软雅黑" panose="020B0503020204020204" pitchFamily="34" charset="-122"/>
                <a:ea typeface="微软雅黑" panose="020B0503020204020204" pitchFamily="34" charset="-122"/>
              </a:rPr>
              <a:t>NRedisStack</a:t>
            </a:r>
            <a:endParaRPr lang="en-US" sz="48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en-US" sz="4800" dirty="0" err="1">
                <a:latin typeface="微软雅黑" panose="020B0503020204020204" pitchFamily="34" charset="-122"/>
                <a:ea typeface="微软雅黑" panose="020B0503020204020204" pitchFamily="34" charset="-122"/>
              </a:rPr>
              <a:t>StackExchange.Redis</a:t>
            </a:r>
            <a:r>
              <a:rPr lang="en-US"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（报错相当不友好明明是密码错误报错没有命令、动态查询语句命令长度不得超过 </a:t>
            </a:r>
            <a:r>
              <a:rPr lang="en-US" altLang="zh-CN" sz="4800" dirty="0">
                <a:latin typeface="微软雅黑" panose="020B0503020204020204" pitchFamily="34" charset="-122"/>
                <a:ea typeface="微软雅黑" panose="020B0503020204020204" pitchFamily="34" charset="-122"/>
              </a:rPr>
              <a:t>31</a:t>
            </a:r>
            <a:r>
              <a:rPr lang="zh-CN" altLang="en-US" sz="4800" dirty="0">
                <a:latin typeface="微软雅黑" panose="020B0503020204020204" pitchFamily="34" charset="-122"/>
                <a:ea typeface="微软雅黑" panose="020B0503020204020204" pitchFamily="34" charset="-122"/>
              </a:rPr>
              <a:t>字节</a:t>
            </a:r>
            <a:r>
              <a:rPr lang="en-US" altLang="zh-CN" sz="4800" dirty="0">
                <a:latin typeface="微软雅黑" panose="020B0503020204020204" pitchFamily="34" charset="-122"/>
                <a:ea typeface="微软雅黑" panose="020B0503020204020204" pitchFamily="34" charset="-122"/>
              </a:rPr>
              <a:t>?</a:t>
            </a:r>
            <a:r>
              <a:rPr lang="zh-CN" altLang="en-US" sz="4800" dirty="0">
                <a:latin typeface="微软雅黑" panose="020B0503020204020204" pitchFamily="34" charset="-122"/>
                <a:ea typeface="微软雅黑" panose="020B0503020204020204" pitchFamily="34" charset="-122"/>
              </a:rPr>
              <a:t>）</a:t>
            </a:r>
            <a:endParaRPr lang="en-US" altLang="zh-CN" sz="4800" dirty="0">
              <a:latin typeface="微软雅黑" panose="020B0503020204020204" pitchFamily="34" charset="-122"/>
              <a:ea typeface="微软雅黑" panose="020B0503020204020204" pitchFamily="34" charset="-122"/>
            </a:endParaRPr>
          </a:p>
          <a:p>
            <a:pPr marL="685800" lvl="2">
              <a:spcBef>
                <a:spcPts val="1000"/>
              </a:spcBef>
            </a:pPr>
            <a:r>
              <a:rPr lang="en-US" altLang="zh-CN" sz="5600" dirty="0" err="1">
                <a:latin typeface="微软雅黑" panose="020B0503020204020204" pitchFamily="34" charset="-122"/>
                <a:ea typeface="微软雅黑" panose="020B0503020204020204" pitchFamily="34" charset="-122"/>
              </a:rPr>
              <a:t>Qdrant</a:t>
            </a:r>
            <a:r>
              <a:rPr lang="en-US" altLang="zh-CN" sz="5600" dirty="0">
                <a:latin typeface="微软雅黑" panose="020B0503020204020204" pitchFamily="34" charset="-122"/>
                <a:ea typeface="微软雅黑" panose="020B0503020204020204" pitchFamily="34" charset="-122"/>
              </a:rPr>
              <a:t> </a:t>
            </a:r>
          </a:p>
          <a:p>
            <a:pPr marL="1143000" lvl="3">
              <a:spcBef>
                <a:spcPts val="1000"/>
              </a:spcBef>
            </a:pPr>
            <a:r>
              <a:rPr lang="zh-CN" altLang="en-US" sz="4800" dirty="0">
                <a:latin typeface="微软雅黑" panose="020B0503020204020204" pitchFamily="34" charset="-122"/>
                <a:ea typeface="微软雅黑" panose="020B0503020204020204" pitchFamily="34" charset="-122"/>
              </a:rPr>
              <a:t>修改了 </a:t>
            </a:r>
            <a:r>
              <a:rPr lang="en-US" altLang="zh-CN" sz="4800" dirty="0">
                <a:latin typeface="微软雅黑" panose="020B0503020204020204" pitchFamily="34" charset="-122"/>
                <a:ea typeface="微软雅黑" panose="020B0503020204020204" pitchFamily="34" charset="-122"/>
              </a:rPr>
              <a:t>SK </a:t>
            </a:r>
            <a:r>
              <a:rPr lang="en-US" sz="4800" dirty="0" err="1">
                <a:latin typeface="微软雅黑" panose="020B0503020204020204" pitchFamily="34" charset="-122"/>
                <a:ea typeface="微软雅黑" panose="020B0503020204020204" pitchFamily="34" charset="-122"/>
              </a:rPr>
              <a:t>QdrantVectorDbClient</a:t>
            </a:r>
            <a:r>
              <a:rPr lang="zh-CN" altLang="en-US" sz="4800" dirty="0">
                <a:latin typeface="微软雅黑" panose="020B0503020204020204" pitchFamily="34" charset="-122"/>
                <a:ea typeface="微软雅黑" panose="020B0503020204020204" pitchFamily="34" charset="-122"/>
              </a:rPr>
              <a:t>源码实现 </a:t>
            </a:r>
            <a:r>
              <a:rPr lang="en-US" altLang="zh-CN" sz="4800" dirty="0">
                <a:latin typeface="微软雅黑" panose="020B0503020204020204" pitchFamily="34" charset="-122"/>
                <a:ea typeface="微软雅黑" panose="020B0503020204020204" pitchFamily="34" charset="-122"/>
              </a:rPr>
              <a:t>HTTP/Rest </a:t>
            </a:r>
            <a:r>
              <a:rPr lang="zh-CN" altLang="en-US" sz="4800" dirty="0">
                <a:latin typeface="微软雅黑" panose="020B0503020204020204" pitchFamily="34" charset="-122"/>
                <a:ea typeface="微软雅黑" panose="020B0503020204020204" pitchFamily="34" charset="-122"/>
              </a:rPr>
              <a:t>远程向量检索调用</a:t>
            </a:r>
            <a:endParaRPr lang="en-US" altLang="zh-CN" sz="4800" dirty="0">
              <a:latin typeface="微软雅黑" panose="020B0503020204020204" pitchFamily="34" charset="-122"/>
              <a:ea typeface="微软雅黑" panose="020B0503020204020204" pitchFamily="34" charset="-122"/>
            </a:endParaRPr>
          </a:p>
          <a:p>
            <a:pPr marL="1600200" lvl="4">
              <a:spcBef>
                <a:spcPts val="1000"/>
              </a:spcBef>
            </a:pPr>
            <a:r>
              <a:rPr lang="en-US" altLang="zh-CN" sz="4800" dirty="0">
                <a:highlight>
                  <a:srgbClr val="FFFF00"/>
                </a:highlight>
                <a:latin typeface="微软雅黑" panose="020B0503020204020204" pitchFamily="34" charset="-122"/>
                <a:ea typeface="微软雅黑" panose="020B0503020204020204" pitchFamily="34" charset="-122"/>
              </a:rPr>
              <a:t>SK </a:t>
            </a:r>
            <a:r>
              <a:rPr lang="zh-CN" altLang="en-US" sz="4800" dirty="0">
                <a:highlight>
                  <a:srgbClr val="FFFF00"/>
                </a:highlight>
                <a:latin typeface="微软雅黑" panose="020B0503020204020204" pitchFamily="34" charset="-122"/>
                <a:ea typeface="微软雅黑" panose="020B0503020204020204" pitchFamily="34" charset="-122"/>
              </a:rPr>
              <a:t>不支持</a:t>
            </a:r>
            <a:r>
              <a:rPr lang="en-US" altLang="zh-CN" sz="4800" dirty="0" err="1">
                <a:highlight>
                  <a:srgbClr val="FFFF00"/>
                </a:highlight>
                <a:latin typeface="微软雅黑" panose="020B0503020204020204" pitchFamily="34" charset="-122"/>
                <a:ea typeface="微软雅黑" panose="020B0503020204020204" pitchFamily="34" charset="-122"/>
              </a:rPr>
              <a:t>Grpc</a:t>
            </a:r>
            <a:r>
              <a:rPr lang="zh-CN" altLang="en-US" sz="4800" dirty="0">
                <a:highlight>
                  <a:srgbClr val="FFFF00"/>
                </a:highlight>
                <a:latin typeface="微软雅黑" panose="020B0503020204020204" pitchFamily="34" charset="-122"/>
                <a:ea typeface="微软雅黑" panose="020B0503020204020204" pitchFamily="34" charset="-122"/>
              </a:rPr>
              <a:t>调用 </a:t>
            </a:r>
            <a:r>
              <a:rPr lang="en-US" altLang="zh-CN" sz="4800" dirty="0" err="1">
                <a:highlight>
                  <a:srgbClr val="FFFF00"/>
                </a:highlight>
                <a:latin typeface="微软雅黑" panose="020B0503020204020204" pitchFamily="34" charset="-122"/>
                <a:ea typeface="微软雅黑" panose="020B0503020204020204" pitchFamily="34" charset="-122"/>
              </a:rPr>
              <a:t>Qdrant</a:t>
            </a:r>
            <a:r>
              <a:rPr lang="zh-CN" altLang="en-US" sz="4800" dirty="0">
                <a:highlight>
                  <a:srgbClr val="FFFF00"/>
                </a:highlight>
                <a:latin typeface="微软雅黑" panose="020B0503020204020204" pitchFamily="34" charset="-122"/>
                <a:ea typeface="微软雅黑" panose="020B0503020204020204" pitchFamily="34" charset="-122"/>
              </a:rPr>
              <a:t>，</a:t>
            </a:r>
            <a:r>
              <a:rPr lang="en-US" altLang="zh-CN" sz="4800" dirty="0" err="1">
                <a:highlight>
                  <a:srgbClr val="FFFF00"/>
                </a:highlight>
                <a:latin typeface="微软雅黑" panose="020B0503020204020204" pitchFamily="34" charset="-122"/>
                <a:ea typeface="微软雅黑" panose="020B0503020204020204" pitchFamily="34" charset="-122"/>
              </a:rPr>
              <a:t>Github</a:t>
            </a:r>
            <a:r>
              <a:rPr lang="en-US" altLang="zh-CN" sz="4800" dirty="0">
                <a:highlight>
                  <a:srgbClr val="FFFF00"/>
                </a:highlight>
                <a:latin typeface="微软雅黑" panose="020B0503020204020204" pitchFamily="34" charset="-122"/>
                <a:ea typeface="微软雅黑" panose="020B0503020204020204" pitchFamily="34" charset="-122"/>
              </a:rPr>
              <a:t> issues</a:t>
            </a:r>
            <a:r>
              <a:rPr lang="zh-CN" altLang="en-US" sz="4800" dirty="0">
                <a:highlight>
                  <a:srgbClr val="FFFF00"/>
                </a:highlight>
                <a:latin typeface="微软雅黑" panose="020B0503020204020204" pitchFamily="34" charset="-122"/>
                <a:ea typeface="微软雅黑" panose="020B0503020204020204" pitchFamily="34" charset="-122"/>
              </a:rPr>
              <a:t>：待 </a:t>
            </a:r>
            <a:r>
              <a:rPr lang="en-US" altLang="zh-CN" sz="4800" dirty="0" err="1">
                <a:highlight>
                  <a:srgbClr val="FFFF00"/>
                </a:highlight>
                <a:latin typeface="微软雅黑" panose="020B0503020204020204" pitchFamily="34" charset="-122"/>
                <a:ea typeface="微软雅黑" panose="020B0503020204020204" pitchFamily="34" charset="-122"/>
              </a:rPr>
              <a:t>Qdrant</a:t>
            </a:r>
            <a:r>
              <a:rPr lang="en-US" altLang="zh-CN" sz="4800" dirty="0">
                <a:highlight>
                  <a:srgbClr val="FFFF00"/>
                </a:highlight>
                <a:latin typeface="微软雅黑" panose="020B0503020204020204" pitchFamily="34" charset="-122"/>
                <a:ea typeface="微软雅黑" panose="020B0503020204020204" pitchFamily="34" charset="-122"/>
              </a:rPr>
              <a:t> </a:t>
            </a:r>
            <a:r>
              <a:rPr lang="en-US" altLang="zh-CN" sz="4800" dirty="0" err="1">
                <a:highlight>
                  <a:srgbClr val="FFFF00"/>
                </a:highlight>
                <a:latin typeface="微软雅黑" panose="020B0503020204020204" pitchFamily="34" charset="-122"/>
                <a:ea typeface="微软雅黑" panose="020B0503020204020204" pitchFamily="34" charset="-122"/>
              </a:rPr>
              <a:t>Grpc</a:t>
            </a:r>
            <a:r>
              <a:rPr lang="en-US" altLang="zh-CN" sz="4800" dirty="0">
                <a:highlight>
                  <a:srgbClr val="FFFF00"/>
                </a:highlight>
                <a:latin typeface="微软雅黑" panose="020B0503020204020204" pitchFamily="34" charset="-122"/>
                <a:ea typeface="微软雅黑" panose="020B0503020204020204" pitchFamily="34" charset="-122"/>
              </a:rPr>
              <a:t> GA</a:t>
            </a:r>
            <a:r>
              <a:rPr lang="zh-CN" altLang="en-US" sz="4800" dirty="0">
                <a:highlight>
                  <a:srgbClr val="FFFF00"/>
                </a:highlight>
                <a:latin typeface="微软雅黑" panose="020B0503020204020204" pitchFamily="34" charset="-122"/>
                <a:ea typeface="微软雅黑" panose="020B0503020204020204" pitchFamily="34" charset="-122"/>
              </a:rPr>
              <a:t>后排产</a:t>
            </a:r>
            <a:endParaRPr lang="en-US" altLang="zh-CN" sz="48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zh-CN" altLang="en-US" sz="4800" dirty="0">
                <a:latin typeface="微软雅黑" panose="020B0503020204020204" pitchFamily="34" charset="-122"/>
                <a:ea typeface="微软雅黑" panose="020B0503020204020204" pitchFamily="34" charset="-122"/>
              </a:rPr>
              <a:t>自行引用流行的 </a:t>
            </a:r>
            <a:r>
              <a:rPr lang="en-US" altLang="zh-CN" sz="4800" dirty="0" err="1">
                <a:latin typeface="微软雅黑" panose="020B0503020204020204" pitchFamily="34" charset="-122"/>
                <a:ea typeface="微软雅黑" panose="020B0503020204020204" pitchFamily="34" charset="-122"/>
              </a:rPr>
              <a:t>Grpc</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Nuget</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实现 </a:t>
            </a:r>
            <a:r>
              <a:rPr lang="en-US" altLang="zh-CN" sz="4800" dirty="0" err="1">
                <a:latin typeface="微软雅黑" panose="020B0503020204020204" pitchFamily="34" charset="-122"/>
                <a:ea typeface="微软雅黑" panose="020B0503020204020204" pitchFamily="34" charset="-122"/>
              </a:rPr>
              <a:t>Grpc</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远程向量检索调用 </a:t>
            </a:r>
            <a:endParaRPr lang="en-US" altLang="zh-CN" sz="4800" dirty="0">
              <a:latin typeface="微软雅黑" panose="020B0503020204020204" pitchFamily="34" charset="-122"/>
              <a:ea typeface="微软雅黑" panose="020B0503020204020204" pitchFamily="34" charset="-122"/>
            </a:endParaRPr>
          </a:p>
          <a:p>
            <a:pPr marL="1600200" lvl="4">
              <a:spcBef>
                <a:spcPts val="1000"/>
              </a:spcBef>
            </a:pPr>
            <a:r>
              <a:rPr lang="en-US" altLang="zh-CN" sz="4800" dirty="0" err="1">
                <a:highlight>
                  <a:srgbClr val="FFFF00"/>
                </a:highlight>
                <a:latin typeface="微软雅黑" panose="020B0503020204020204" pitchFamily="34" charset="-122"/>
                <a:ea typeface="微软雅黑" panose="020B0503020204020204" pitchFamily="34" charset="-122"/>
              </a:rPr>
              <a:t>Qdrant</a:t>
            </a:r>
            <a:r>
              <a:rPr lang="en-US" altLang="zh-CN" sz="4800" dirty="0">
                <a:highlight>
                  <a:srgbClr val="FFFF00"/>
                </a:highlight>
                <a:latin typeface="微软雅黑" panose="020B0503020204020204" pitchFamily="34" charset="-122"/>
                <a:ea typeface="微软雅黑" panose="020B0503020204020204" pitchFamily="34" charset="-122"/>
              </a:rPr>
              <a:t> GRPC </a:t>
            </a:r>
            <a:r>
              <a:rPr lang="zh-CN" altLang="en-US" sz="4800" dirty="0">
                <a:highlight>
                  <a:srgbClr val="FFFF00"/>
                </a:highlight>
                <a:latin typeface="微软雅黑" panose="020B0503020204020204" pitchFamily="34" charset="-122"/>
                <a:ea typeface="微软雅黑" panose="020B0503020204020204" pitchFamily="34" charset="-122"/>
              </a:rPr>
              <a:t>接口尚未</a:t>
            </a:r>
            <a:r>
              <a:rPr lang="en-US" altLang="zh-CN" sz="4800" dirty="0">
                <a:highlight>
                  <a:srgbClr val="FFFF00"/>
                </a:highlight>
                <a:latin typeface="微软雅黑" panose="020B0503020204020204" pitchFamily="34" charset="-122"/>
                <a:ea typeface="微软雅黑" panose="020B0503020204020204" pitchFamily="34" charset="-122"/>
              </a:rPr>
              <a:t>GA</a:t>
            </a:r>
            <a:r>
              <a:rPr lang="zh-CN" altLang="en-US" sz="4800" dirty="0">
                <a:latin typeface="微软雅黑" panose="020B0503020204020204" pitchFamily="34" charset="-122"/>
                <a:ea typeface="微软雅黑" panose="020B0503020204020204" pitchFamily="34" charset="-122"/>
              </a:rPr>
              <a:t>，但</a:t>
            </a:r>
            <a:r>
              <a:rPr lang="en-US" altLang="zh-CN" sz="4800" dirty="0" err="1">
                <a:latin typeface="微软雅黑" panose="020B0503020204020204" pitchFamily="34" charset="-122"/>
                <a:ea typeface="微软雅黑" panose="020B0503020204020204" pitchFamily="34" charset="-122"/>
              </a:rPr>
              <a:t>Github</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Qdrant</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组织的其他语言</a:t>
            </a:r>
            <a:r>
              <a:rPr lang="en-US" altLang="zh-CN" sz="4800" dirty="0">
                <a:latin typeface="微软雅黑" panose="020B0503020204020204" pitchFamily="34" charset="-122"/>
                <a:ea typeface="微软雅黑" panose="020B0503020204020204" pitchFamily="34" charset="-122"/>
              </a:rPr>
              <a:t>client</a:t>
            </a:r>
            <a:r>
              <a:rPr lang="zh-CN" altLang="en-US" sz="4800" dirty="0">
                <a:latin typeface="微软雅黑" panose="020B0503020204020204" pitchFamily="34" charset="-122"/>
                <a:ea typeface="微软雅黑" panose="020B0503020204020204" pitchFamily="34" charset="-122"/>
              </a:rPr>
              <a:t>均支持 </a:t>
            </a:r>
            <a:r>
              <a:rPr lang="en-US" altLang="zh-CN" sz="4800" dirty="0" err="1">
                <a:latin typeface="微软雅黑" panose="020B0503020204020204" pitchFamily="34" charset="-122"/>
                <a:ea typeface="微软雅黑" panose="020B0503020204020204" pitchFamily="34" charset="-122"/>
              </a:rPr>
              <a:t>Grpc</a:t>
            </a:r>
            <a:r>
              <a:rPr lang="zh-CN" altLang="en-US" sz="4800" dirty="0">
                <a:latin typeface="微软雅黑" panose="020B0503020204020204" pitchFamily="34" charset="-122"/>
                <a:ea typeface="微软雅黑" panose="020B0503020204020204" pitchFamily="34" charset="-122"/>
              </a:rPr>
              <a:t>，</a:t>
            </a:r>
            <a:r>
              <a:rPr lang="en-US" altLang="zh-CN" sz="4800" dirty="0" err="1">
                <a:latin typeface="微软雅黑" panose="020B0503020204020204" pitchFamily="34" charset="-122"/>
                <a:ea typeface="微软雅黑" panose="020B0503020204020204" pitchFamily="34" charset="-122"/>
              </a:rPr>
              <a:t>openAI</a:t>
            </a:r>
            <a:r>
              <a:rPr lang="en-US" altLang="zh-CN" sz="4800" dirty="0">
                <a:latin typeface="微软雅黑" panose="020B0503020204020204" pitchFamily="34" charset="-122"/>
                <a:ea typeface="微软雅黑" panose="020B0503020204020204" pitchFamily="34" charset="-122"/>
              </a:rPr>
              <a:t>-cook-book Python Notebook</a:t>
            </a:r>
            <a:r>
              <a:rPr lang="zh-CN" altLang="en-US" sz="4800" dirty="0">
                <a:highlight>
                  <a:srgbClr val="FFFF00"/>
                </a:highlight>
                <a:latin typeface="微软雅黑" panose="020B0503020204020204" pitchFamily="34" charset="-122"/>
                <a:ea typeface="微软雅黑" panose="020B0503020204020204" pitchFamily="34" charset="-122"/>
              </a:rPr>
              <a:t>用</a:t>
            </a:r>
            <a:r>
              <a:rPr lang="en-US" altLang="zh-CN" sz="4800" dirty="0" err="1">
                <a:highlight>
                  <a:srgbClr val="FFFF00"/>
                </a:highlight>
                <a:latin typeface="微软雅黑" panose="020B0503020204020204" pitchFamily="34" charset="-122"/>
                <a:ea typeface="微软雅黑" panose="020B0503020204020204" pitchFamily="34" charset="-122"/>
              </a:rPr>
              <a:t>Grpc</a:t>
            </a:r>
            <a:r>
              <a:rPr lang="zh-CN" altLang="en-US" sz="4800" dirty="0">
                <a:highlight>
                  <a:srgbClr val="FFFF00"/>
                </a:highlight>
                <a:latin typeface="微软雅黑" panose="020B0503020204020204" pitchFamily="34" charset="-122"/>
                <a:ea typeface="微软雅黑" panose="020B0503020204020204" pitchFamily="34" charset="-122"/>
              </a:rPr>
              <a:t>导入和检索数据</a:t>
            </a:r>
            <a:endParaRPr lang="en-US" sz="4800" dirty="0">
              <a:latin typeface="微软雅黑" panose="020B0503020204020204" pitchFamily="34" charset="-122"/>
              <a:ea typeface="微软雅黑" panose="020B0503020204020204" pitchFamily="34" charset="-122"/>
            </a:endParaRPr>
          </a:p>
          <a:p>
            <a:pPr marL="685800" lvl="2">
              <a:spcBef>
                <a:spcPts val="1000"/>
              </a:spcBef>
            </a:pPr>
            <a:r>
              <a:rPr lang="zh-CN" altLang="en-US" sz="5600" dirty="0">
                <a:latin typeface="微软雅黑" panose="020B0503020204020204" pitchFamily="34" charset="-122"/>
                <a:ea typeface="微软雅黑" panose="020B0503020204020204" pitchFamily="34" charset="-122"/>
              </a:rPr>
              <a:t>源码</a:t>
            </a:r>
            <a:endParaRPr lang="en-US" altLang="zh-CN" sz="5600" dirty="0">
              <a:latin typeface="微软雅黑" panose="020B0503020204020204" pitchFamily="34" charset="-122"/>
              <a:ea typeface="微软雅黑" panose="020B0503020204020204" pitchFamily="34" charset="-122"/>
            </a:endParaRPr>
          </a:p>
          <a:p>
            <a:pPr marL="1143000" lvl="3">
              <a:spcBef>
                <a:spcPts val="1000"/>
              </a:spcBef>
            </a:pPr>
            <a:r>
              <a:rPr lang="en-US" sz="4800" dirty="0" err="1">
                <a:latin typeface="微软雅黑" panose="020B0503020204020204" pitchFamily="34" charset="-122"/>
                <a:ea typeface="微软雅黑" panose="020B0503020204020204" pitchFamily="34" charset="-122"/>
                <a:hlinkClick r:id="rId2"/>
              </a:rPr>
              <a:t>AwesomeYuer</a:t>
            </a:r>
            <a:r>
              <a:rPr lang="en-US" sz="4800" dirty="0">
                <a:latin typeface="微软雅黑" panose="020B0503020204020204" pitchFamily="34" charset="-122"/>
                <a:ea typeface="微软雅黑" panose="020B0503020204020204" pitchFamily="34" charset="-122"/>
                <a:hlinkClick r:id="rId2"/>
              </a:rPr>
              <a:t>/</a:t>
            </a:r>
            <a:r>
              <a:rPr lang="en-US" sz="4800" dirty="0" err="1">
                <a:latin typeface="微软雅黑" panose="020B0503020204020204" pitchFamily="34" charset="-122"/>
                <a:ea typeface="微软雅黑" panose="020B0503020204020204" pitchFamily="34" charset="-122"/>
                <a:hlinkClick r:id="rId2"/>
              </a:rPr>
              <a:t>VectorDataBases.Performance</a:t>
            </a:r>
            <a:r>
              <a:rPr lang="en-US" sz="4800" dirty="0">
                <a:latin typeface="微软雅黑" panose="020B0503020204020204" pitchFamily="34" charset="-122"/>
                <a:ea typeface="微软雅黑" panose="020B0503020204020204" pitchFamily="34" charset="-122"/>
                <a:hlinkClick r:id="rId2"/>
              </a:rPr>
              <a:t> (github.com) </a:t>
            </a:r>
            <a:r>
              <a:rPr lang="en-US" altLang="zh-CN" sz="4800" dirty="0">
                <a:latin typeface="微软雅黑" panose="020B0503020204020204" pitchFamily="34" charset="-122"/>
                <a:ea typeface="微软雅黑" panose="020B0503020204020204" pitchFamily="34" charset="-122"/>
              </a:rPr>
              <a:t>	</a:t>
            </a:r>
            <a:endParaRPr lang="en-US" sz="4800" dirty="0">
              <a:latin typeface="微软雅黑" panose="020B0503020204020204" pitchFamily="34" charset="-122"/>
              <a:ea typeface="微软雅黑" panose="020B0503020204020204" pitchFamily="34" charset="-122"/>
            </a:endParaRPr>
          </a:p>
          <a:p>
            <a:r>
              <a:rPr lang="en-US" altLang="zh-CN" sz="5600" b="1" dirty="0">
                <a:latin typeface="微软雅黑" panose="020B0503020204020204" pitchFamily="34" charset="-122"/>
                <a:ea typeface="微软雅黑" panose="020B0503020204020204" pitchFamily="34" charset="-122"/>
              </a:rPr>
              <a:t>Python</a:t>
            </a:r>
            <a:r>
              <a:rPr lang="zh-CN" altLang="en-US" sz="5600" b="1" dirty="0">
                <a:latin typeface="微软雅黑" panose="020B0503020204020204" pitchFamily="34" charset="-122"/>
                <a:ea typeface="微软雅黑" panose="020B0503020204020204" pitchFamily="34" charset="-122"/>
              </a:rPr>
              <a:t>技术栈 </a:t>
            </a:r>
            <a:r>
              <a:rPr lang="en-US" altLang="zh-CN" sz="5600" b="1" dirty="0">
                <a:latin typeface="微软雅黑" panose="020B0503020204020204" pitchFamily="34" charset="-122"/>
                <a:ea typeface="微软雅黑" panose="020B0503020204020204" pitchFamily="34" charset="-122"/>
              </a:rPr>
              <a:t>+ </a:t>
            </a:r>
            <a:r>
              <a:rPr lang="en-US" altLang="zh-CN" sz="5600" b="1" dirty="0" err="1">
                <a:latin typeface="微软雅黑" panose="020B0503020204020204" pitchFamily="34" charset="-122"/>
                <a:ea typeface="微软雅黑" panose="020B0503020204020204" pitchFamily="34" charset="-122"/>
              </a:rPr>
              <a:t>VSCode</a:t>
            </a:r>
            <a:r>
              <a:rPr lang="en-US" altLang="zh-CN" sz="5600" b="1" dirty="0">
                <a:latin typeface="微软雅黑" panose="020B0503020204020204" pitchFamily="34" charset="-122"/>
                <a:ea typeface="微软雅黑" panose="020B0503020204020204" pitchFamily="34" charset="-122"/>
              </a:rPr>
              <a:t> + Remote SSH + </a:t>
            </a:r>
            <a:r>
              <a:rPr lang="en-US" altLang="zh-CN" sz="5600" b="1" dirty="0" err="1">
                <a:latin typeface="微软雅黑" panose="020B0503020204020204" pitchFamily="34" charset="-122"/>
                <a:ea typeface="微软雅黑" panose="020B0503020204020204" pitchFamily="34" charset="-122"/>
              </a:rPr>
              <a:t>Liunx</a:t>
            </a:r>
            <a:r>
              <a:rPr lang="en-US" altLang="zh-CN" sz="5600" b="1" dirty="0">
                <a:latin typeface="微软雅黑" panose="020B0503020204020204" pitchFamily="34" charset="-122"/>
                <a:ea typeface="微软雅黑" panose="020B0503020204020204" pitchFamily="34" charset="-122"/>
              </a:rPr>
              <a:t> </a:t>
            </a:r>
            <a:r>
              <a:rPr lang="zh-CN" altLang="en-US" sz="5600" b="1" dirty="0">
                <a:latin typeface="微软雅黑" panose="020B0503020204020204" pitchFamily="34" charset="-122"/>
                <a:ea typeface="微软雅黑" panose="020B0503020204020204" pitchFamily="34" charset="-122"/>
              </a:rPr>
              <a:t>（主要用于数据铺底）</a:t>
            </a:r>
            <a:endParaRPr lang="en-US" altLang="zh-CN" sz="5600" b="1" dirty="0">
              <a:latin typeface="微软雅黑" panose="020B0503020204020204" pitchFamily="34" charset="-122"/>
              <a:ea typeface="微软雅黑" panose="020B0503020204020204" pitchFamily="34" charset="-122"/>
            </a:endParaRPr>
          </a:p>
          <a:p>
            <a:pPr lvl="1"/>
            <a:r>
              <a:rPr lang="zh-CN" altLang="en-US" sz="5600" dirty="0">
                <a:highlight>
                  <a:srgbClr val="FFFF00"/>
                </a:highlight>
                <a:latin typeface="微软雅黑" panose="020B0503020204020204" pitchFamily="34" charset="-122"/>
                <a:ea typeface="微软雅黑" panose="020B0503020204020204" pitchFamily="34" charset="-122"/>
              </a:rPr>
              <a:t>用于运行 </a:t>
            </a:r>
            <a:r>
              <a:rPr lang="en-US" altLang="zh-CN" sz="5600" dirty="0" err="1">
                <a:highlight>
                  <a:srgbClr val="FFFF00"/>
                </a:highlight>
                <a:latin typeface="微软雅黑" panose="020B0503020204020204" pitchFamily="34" charset="-122"/>
                <a:ea typeface="微软雅黑" panose="020B0503020204020204" pitchFamily="34" charset="-122"/>
              </a:rPr>
              <a:t>jupyter</a:t>
            </a:r>
            <a:r>
              <a:rPr lang="en-US" altLang="zh-CN" sz="5600" dirty="0">
                <a:highlight>
                  <a:srgbClr val="FFFF00"/>
                </a:highlight>
                <a:latin typeface="微软雅黑" panose="020B0503020204020204" pitchFamily="34" charset="-122"/>
                <a:ea typeface="微软雅黑" panose="020B0503020204020204" pitchFamily="34" charset="-122"/>
              </a:rPr>
              <a:t> notebook </a:t>
            </a:r>
            <a:r>
              <a:rPr lang="zh-CN" altLang="en-US" sz="5600" dirty="0">
                <a:highlight>
                  <a:srgbClr val="FFFF00"/>
                </a:highlight>
                <a:latin typeface="微软雅黑" panose="020B0503020204020204" pitchFamily="34" charset="-122"/>
                <a:ea typeface="微软雅黑" panose="020B0503020204020204" pitchFamily="34" charset="-122"/>
              </a:rPr>
              <a:t>导入数据到 </a:t>
            </a:r>
            <a:r>
              <a:rPr lang="en-US" altLang="zh-CN" sz="5600" dirty="0" err="1">
                <a:highlight>
                  <a:srgbClr val="FFFF00"/>
                </a:highlight>
                <a:latin typeface="微软雅黑" panose="020B0503020204020204" pitchFamily="34" charset="-122"/>
                <a:ea typeface="微软雅黑" panose="020B0503020204020204" pitchFamily="34" charset="-122"/>
              </a:rPr>
              <a:t>RediSeach</a:t>
            </a:r>
            <a:r>
              <a:rPr lang="en-US" altLang="zh-CN" sz="5600" dirty="0">
                <a:highlight>
                  <a:srgbClr val="FFFF00"/>
                </a:highlight>
                <a:latin typeface="微软雅黑" panose="020B0503020204020204" pitchFamily="34" charset="-122"/>
                <a:ea typeface="微软雅黑" panose="020B0503020204020204" pitchFamily="34" charset="-122"/>
              </a:rPr>
              <a:t> </a:t>
            </a:r>
            <a:r>
              <a:rPr lang="zh-CN" altLang="en-US" sz="5600" dirty="0">
                <a:highlight>
                  <a:srgbClr val="FFFF00"/>
                </a:highlight>
                <a:latin typeface="微软雅黑" panose="020B0503020204020204" pitchFamily="34" charset="-122"/>
                <a:ea typeface="微软雅黑" panose="020B0503020204020204" pitchFamily="34" charset="-122"/>
              </a:rPr>
              <a:t>向量索引，</a:t>
            </a:r>
            <a:r>
              <a:rPr lang="en-US" altLang="zh-CN" sz="5600" strike="sngStrike" dirty="0" err="1">
                <a:latin typeface="微软雅黑" panose="020B0503020204020204" pitchFamily="34" charset="-122"/>
                <a:ea typeface="微软雅黑" panose="020B0503020204020204" pitchFamily="34" charset="-122"/>
              </a:rPr>
              <a:t>WebApplication</a:t>
            </a:r>
            <a:r>
              <a:rPr lang="en-US" altLang="zh-CN" sz="5600" strike="sngStrike" dirty="0">
                <a:latin typeface="微软雅黑" panose="020B0503020204020204" pitchFamily="34" charset="-122"/>
                <a:ea typeface="微软雅黑" panose="020B0503020204020204" pitchFamily="34" charset="-122"/>
              </a:rPr>
              <a:t> </a:t>
            </a:r>
            <a:r>
              <a:rPr lang="zh-CN" altLang="en-US" sz="5600" strike="sngStrike" dirty="0">
                <a:latin typeface="微软雅黑" panose="020B0503020204020204" pitchFamily="34" charset="-122"/>
                <a:ea typeface="微软雅黑" panose="020B0503020204020204" pitchFamily="34" charset="-122"/>
              </a:rPr>
              <a:t>封装 </a:t>
            </a:r>
            <a:r>
              <a:rPr lang="en-US" altLang="zh-CN" sz="5600" strike="sngStrike" dirty="0">
                <a:latin typeface="微软雅黑" panose="020B0503020204020204" pitchFamily="34" charset="-122"/>
                <a:ea typeface="微软雅黑" panose="020B0503020204020204" pitchFamily="34" charset="-122"/>
              </a:rPr>
              <a:t>Flask/WSGI</a:t>
            </a:r>
          </a:p>
          <a:p>
            <a:pPr marL="1143000" lvl="3">
              <a:spcBef>
                <a:spcPts val="1000"/>
              </a:spcBef>
            </a:pPr>
            <a:r>
              <a:rPr lang="zh-CN" altLang="en-US" sz="5600" dirty="0">
                <a:latin typeface="微软雅黑" panose="020B0503020204020204" pitchFamily="34" charset="-122"/>
                <a:ea typeface="微软雅黑" panose="020B0503020204020204" pitchFamily="34" charset="-122"/>
              </a:rPr>
              <a:t>逐个执行 </a:t>
            </a:r>
            <a:r>
              <a:rPr lang="en-US" altLang="zh-CN" sz="5600" dirty="0">
                <a:latin typeface="微软雅黑" panose="020B0503020204020204" pitchFamily="34" charset="-122"/>
                <a:ea typeface="微软雅黑" panose="020B0503020204020204" pitchFamily="34" charset="-122"/>
              </a:rPr>
              <a:t>cell</a:t>
            </a:r>
          </a:p>
          <a:p>
            <a:pPr marL="685800" lvl="2">
              <a:spcBef>
                <a:spcPts val="1000"/>
              </a:spcBef>
            </a:pPr>
            <a:r>
              <a:rPr lang="zh-CN" altLang="en-US" sz="5600" dirty="0">
                <a:latin typeface="微软雅黑" panose="020B0503020204020204" pitchFamily="34" charset="-122"/>
                <a:ea typeface="微软雅黑" panose="020B0503020204020204" pitchFamily="34" charset="-122"/>
              </a:rPr>
              <a:t>源码</a:t>
            </a:r>
            <a:endParaRPr lang="en-US" altLang="zh-CN" sz="5600" dirty="0">
              <a:latin typeface="微软雅黑" panose="020B0503020204020204" pitchFamily="34" charset="-122"/>
              <a:ea typeface="微软雅黑" panose="020B0503020204020204" pitchFamily="34" charset="-122"/>
            </a:endParaRPr>
          </a:p>
          <a:p>
            <a:pPr lvl="2"/>
            <a:r>
              <a:rPr lang="en-US" sz="4800" dirty="0" err="1">
                <a:latin typeface="微软雅黑" panose="020B0503020204020204" pitchFamily="34" charset="-122"/>
                <a:ea typeface="微软雅黑" panose="020B0503020204020204" pitchFamily="34" charset="-122"/>
                <a:hlinkClick r:id="rId3"/>
              </a:rPr>
              <a:t>openai</a:t>
            </a:r>
            <a:r>
              <a:rPr lang="en-US" sz="4800" dirty="0">
                <a:latin typeface="微软雅黑" panose="020B0503020204020204" pitchFamily="34" charset="-122"/>
                <a:ea typeface="微软雅黑" panose="020B0503020204020204" pitchFamily="34" charset="-122"/>
                <a:hlinkClick r:id="rId3"/>
              </a:rPr>
              <a:t>-cookbook-python/examples/</a:t>
            </a:r>
            <a:r>
              <a:rPr lang="en-US" sz="4800" dirty="0" err="1">
                <a:latin typeface="微软雅黑" panose="020B0503020204020204" pitchFamily="34" charset="-122"/>
                <a:ea typeface="微软雅黑" panose="020B0503020204020204" pitchFamily="34" charset="-122"/>
                <a:hlinkClick r:id="rId3"/>
              </a:rPr>
              <a:t>vector_databases</a:t>
            </a:r>
            <a:r>
              <a:rPr lang="en-US" sz="4800" dirty="0">
                <a:latin typeface="微软雅黑" panose="020B0503020204020204" pitchFamily="34" charset="-122"/>
                <a:ea typeface="微软雅黑" panose="020B0503020204020204" pitchFamily="34" charset="-122"/>
                <a:hlinkClick r:id="rId3"/>
              </a:rPr>
              <a:t>/</a:t>
            </a:r>
            <a:r>
              <a:rPr lang="en-US" sz="4800" dirty="0" err="1">
                <a:latin typeface="微软雅黑" panose="020B0503020204020204" pitchFamily="34" charset="-122"/>
                <a:ea typeface="微软雅黑" panose="020B0503020204020204" pitchFamily="34" charset="-122"/>
                <a:hlinkClick r:id="rId3"/>
              </a:rPr>
              <a:t>redis</a:t>
            </a:r>
            <a:r>
              <a:rPr lang="en-US" sz="4800" dirty="0">
                <a:latin typeface="微软雅黑" panose="020B0503020204020204" pitchFamily="34" charset="-122"/>
                <a:ea typeface="微软雅黑" panose="020B0503020204020204" pitchFamily="34" charset="-122"/>
                <a:hlinkClick r:id="rId3"/>
              </a:rPr>
              <a:t> at dev · </a:t>
            </a:r>
            <a:r>
              <a:rPr lang="en-US" sz="4800" dirty="0" err="1">
                <a:latin typeface="微软雅黑" panose="020B0503020204020204" pitchFamily="34" charset="-122"/>
                <a:ea typeface="微软雅黑" panose="020B0503020204020204" pitchFamily="34" charset="-122"/>
                <a:hlinkClick r:id="rId3"/>
              </a:rPr>
              <a:t>AwesomeYuer</a:t>
            </a:r>
            <a:r>
              <a:rPr lang="en-US" sz="4800" dirty="0">
                <a:latin typeface="微软雅黑" panose="020B0503020204020204" pitchFamily="34" charset="-122"/>
                <a:ea typeface="微软雅黑" panose="020B0503020204020204" pitchFamily="34" charset="-122"/>
                <a:hlinkClick r:id="rId3"/>
              </a:rPr>
              <a:t>/</a:t>
            </a:r>
            <a:r>
              <a:rPr lang="en-US" sz="4800" dirty="0" err="1">
                <a:latin typeface="微软雅黑" panose="020B0503020204020204" pitchFamily="34" charset="-122"/>
                <a:ea typeface="微软雅黑" panose="020B0503020204020204" pitchFamily="34" charset="-122"/>
                <a:hlinkClick r:id="rId3"/>
              </a:rPr>
              <a:t>openai</a:t>
            </a:r>
            <a:r>
              <a:rPr lang="en-US" sz="4800" dirty="0">
                <a:latin typeface="微软雅黑" panose="020B0503020204020204" pitchFamily="34" charset="-122"/>
                <a:ea typeface="微软雅黑" panose="020B0503020204020204" pitchFamily="34" charset="-122"/>
                <a:hlinkClick r:id="rId3"/>
              </a:rPr>
              <a:t>-cookbook-python · GitHub</a:t>
            </a:r>
            <a:endParaRPr lang="en-US" sz="4800" dirty="0">
              <a:latin typeface="微软雅黑" panose="020B0503020204020204" pitchFamily="34" charset="-122"/>
              <a:ea typeface="微软雅黑" panose="020B0503020204020204" pitchFamily="34" charset="-122"/>
            </a:endParaRPr>
          </a:p>
          <a:p>
            <a:pPr lvl="2"/>
            <a:r>
              <a:rPr lang="en-US" sz="4800" dirty="0" err="1">
                <a:latin typeface="微软雅黑" panose="020B0503020204020204" pitchFamily="34" charset="-122"/>
                <a:ea typeface="微软雅黑" panose="020B0503020204020204" pitchFamily="34" charset="-122"/>
                <a:hlinkClick r:id="rId4"/>
              </a:rPr>
              <a:t>RediSearch</a:t>
            </a:r>
            <a:r>
              <a:rPr lang="en-US" sz="4800" dirty="0">
                <a:latin typeface="微软雅黑" panose="020B0503020204020204" pitchFamily="34" charset="-122"/>
                <a:ea typeface="微软雅黑" panose="020B0503020204020204" pitchFamily="34" charset="-122"/>
                <a:hlinkClick r:id="rId4"/>
              </a:rPr>
              <a:t>/</a:t>
            </a:r>
            <a:r>
              <a:rPr lang="en-US" sz="4800" dirty="0" err="1">
                <a:latin typeface="微软雅黑" panose="020B0503020204020204" pitchFamily="34" charset="-122"/>
                <a:ea typeface="微软雅黑" panose="020B0503020204020204" pitchFamily="34" charset="-122"/>
                <a:hlinkClick r:id="rId4"/>
              </a:rPr>
              <a:t>vecsim-hybrid_queries_examples.ipynb</a:t>
            </a:r>
            <a:r>
              <a:rPr lang="en-US" sz="4800" dirty="0">
                <a:latin typeface="微软雅黑" panose="020B0503020204020204" pitchFamily="34" charset="-122"/>
                <a:ea typeface="微软雅黑" panose="020B0503020204020204" pitchFamily="34" charset="-122"/>
                <a:hlinkClick r:id="rId4"/>
              </a:rPr>
              <a:t> at master · </a:t>
            </a:r>
            <a:r>
              <a:rPr lang="en-US" sz="4800" dirty="0" err="1">
                <a:latin typeface="微软雅黑" panose="020B0503020204020204" pitchFamily="34" charset="-122"/>
                <a:ea typeface="微软雅黑" panose="020B0503020204020204" pitchFamily="34" charset="-122"/>
                <a:hlinkClick r:id="rId4"/>
              </a:rPr>
              <a:t>RediSearch</a:t>
            </a:r>
            <a:r>
              <a:rPr lang="en-US" sz="4800" dirty="0">
                <a:latin typeface="微软雅黑" panose="020B0503020204020204" pitchFamily="34" charset="-122"/>
                <a:ea typeface="微软雅黑" panose="020B0503020204020204" pitchFamily="34" charset="-122"/>
                <a:hlinkClick r:id="rId4"/>
              </a:rPr>
              <a:t>/</a:t>
            </a:r>
            <a:r>
              <a:rPr lang="en-US" sz="4800" dirty="0" err="1">
                <a:latin typeface="微软雅黑" panose="020B0503020204020204" pitchFamily="34" charset="-122"/>
                <a:ea typeface="微软雅黑" panose="020B0503020204020204" pitchFamily="34" charset="-122"/>
                <a:hlinkClick r:id="rId4"/>
              </a:rPr>
              <a:t>RediSearch</a:t>
            </a:r>
            <a:r>
              <a:rPr lang="en-US" sz="4800" dirty="0">
                <a:latin typeface="微软雅黑" panose="020B0503020204020204" pitchFamily="34" charset="-122"/>
                <a:ea typeface="微软雅黑" panose="020B0503020204020204" pitchFamily="34" charset="-122"/>
                <a:hlinkClick r:id="rId4"/>
              </a:rPr>
              <a:t> · GitHub</a:t>
            </a:r>
            <a:endParaRPr lang="en-US" sz="4800" dirty="0">
              <a:latin typeface="微软雅黑" panose="020B0503020204020204" pitchFamily="34" charset="-122"/>
              <a:ea typeface="微软雅黑" panose="020B0503020204020204" pitchFamily="34" charset="-122"/>
            </a:endParaRPr>
          </a:p>
          <a:p>
            <a:r>
              <a:rPr lang="en-US" altLang="zh-CN" sz="5600" b="1" dirty="0">
                <a:latin typeface="微软雅黑" panose="020B0503020204020204" pitchFamily="34" charset="-122"/>
                <a:ea typeface="微软雅黑" panose="020B0503020204020204" pitchFamily="34" charset="-122"/>
              </a:rPr>
              <a:t>PgAdmin4</a:t>
            </a:r>
          </a:p>
          <a:p>
            <a:pPr lvl="1"/>
            <a:r>
              <a:rPr lang="en-US" altLang="zh-CN" sz="4800" dirty="0" err="1">
                <a:latin typeface="微软雅黑" panose="020B0503020204020204" pitchFamily="34" charset="-122"/>
                <a:ea typeface="微软雅黑" panose="020B0503020204020204" pitchFamily="34" charset="-122"/>
              </a:rPr>
              <a:t>PgSQL</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客户端管理工具</a:t>
            </a:r>
            <a:endParaRPr lang="en-US" altLang="zh-CN" sz="4800" dirty="0">
              <a:latin typeface="微软雅黑" panose="020B0503020204020204" pitchFamily="34" charset="-122"/>
              <a:ea typeface="微软雅黑" panose="020B0503020204020204" pitchFamily="34" charset="-122"/>
            </a:endParaRPr>
          </a:p>
          <a:p>
            <a:r>
              <a:rPr lang="en-US" altLang="zh-CN" sz="5600" b="1" dirty="0">
                <a:latin typeface="微软雅黑" panose="020B0503020204020204" pitchFamily="34" charset="-122"/>
                <a:ea typeface="微软雅黑" panose="020B0503020204020204" pitchFamily="34" charset="-122"/>
              </a:rPr>
              <a:t>Another Redis Desktop Manager</a:t>
            </a:r>
          </a:p>
          <a:p>
            <a:pPr lvl="1"/>
            <a:r>
              <a:rPr lang="en-US" altLang="zh-CN" sz="4800" dirty="0">
                <a:latin typeface="微软雅黑" panose="020B0503020204020204" pitchFamily="34" charset="-122"/>
                <a:ea typeface="微软雅黑" panose="020B0503020204020204" pitchFamily="34" charset="-122"/>
              </a:rPr>
              <a:t>Redis </a:t>
            </a:r>
            <a:r>
              <a:rPr lang="zh-CN" altLang="en-US" sz="4800" dirty="0">
                <a:latin typeface="微软雅黑" panose="020B0503020204020204" pitchFamily="34" charset="-122"/>
                <a:ea typeface="微软雅黑" panose="020B0503020204020204" pitchFamily="34" charset="-122"/>
              </a:rPr>
              <a:t>客户端管理工具</a:t>
            </a:r>
            <a:endParaRPr lang="en-US" altLang="zh-CN" sz="4800" dirty="0">
              <a:latin typeface="微软雅黑" panose="020B0503020204020204" pitchFamily="34" charset="-122"/>
              <a:ea typeface="微软雅黑" panose="020B0503020204020204" pitchFamily="34" charset="-122"/>
            </a:endParaRPr>
          </a:p>
          <a:p>
            <a:pPr marL="0" indent="0">
              <a:buNone/>
            </a:pPr>
            <a:r>
              <a:rPr lang="en-US" sz="3400" dirty="0">
                <a:latin typeface="微软雅黑" panose="020B0503020204020204" pitchFamily="34" charset="-122"/>
                <a:ea typeface="微软雅黑" panose="020B0503020204020204" pitchFamily="34" charset="-122"/>
              </a:rPr>
              <a:t>	</a:t>
            </a:r>
            <a:endParaRPr lang="en-US" altLang="zh-CN" sz="3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654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66A-C162-DD47-E44D-190945BC262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.NET </a:t>
            </a:r>
            <a:r>
              <a:rPr lang="zh-CN" altLang="en-US" b="1" dirty="0">
                <a:latin typeface="微软雅黑" panose="020B0503020204020204" pitchFamily="34" charset="-122"/>
                <a:ea typeface="微软雅黑" panose="020B0503020204020204" pitchFamily="34" charset="-122"/>
              </a:rPr>
              <a:t>向量检索功能调用局部代码</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4B3DE827-E114-7A54-9EF6-82986B03F46E}"/>
              </a:ext>
            </a:extLst>
          </p:cNvPr>
          <p:cNvSpPr>
            <a:spLocks noGrp="1"/>
          </p:cNvSpPr>
          <p:nvPr>
            <p:ph idx="1"/>
          </p:nvPr>
        </p:nvSpPr>
        <p:spPr/>
        <p:txBody>
          <a:bodyPr/>
          <a:lstStyle/>
          <a:p>
            <a:endParaRPr lang="en-US">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E7392290-369B-B869-A519-18AF1062948C}"/>
              </a:ext>
            </a:extLst>
          </p:cNvPr>
          <p:cNvGraphicFramePr>
            <a:graphicFrameLocks noChangeAspect="1"/>
          </p:cNvGraphicFramePr>
          <p:nvPr>
            <p:extLst>
              <p:ext uri="{D42A27DB-BD31-4B8C-83A1-F6EECF244321}">
                <p14:modId xmlns:p14="http://schemas.microsoft.com/office/powerpoint/2010/main" val="1997622581"/>
              </p:ext>
            </p:extLst>
          </p:nvPr>
        </p:nvGraphicFramePr>
        <p:xfrm>
          <a:off x="268720" y="1825625"/>
          <a:ext cx="4739771" cy="4248289"/>
        </p:xfrm>
        <a:graphic>
          <a:graphicData uri="http://schemas.openxmlformats.org/presentationml/2006/ole">
            <mc:AlternateContent xmlns:mc="http://schemas.openxmlformats.org/markup-compatibility/2006">
              <mc:Choice xmlns:v="urn:schemas-microsoft-com:vml" Requires="v">
                <p:oleObj r:id="rId2" imgW="6705720" imgH="6010200" progId="">
                  <p:embed/>
                </p:oleObj>
              </mc:Choice>
              <mc:Fallback>
                <p:oleObj r:id="rId2" imgW="6705720" imgH="6010200" progId="">
                  <p:embed/>
                  <p:pic>
                    <p:nvPicPr>
                      <p:cNvPr id="7" name="Object 6">
                        <a:extLst>
                          <a:ext uri="{FF2B5EF4-FFF2-40B4-BE49-F238E27FC236}">
                            <a16:creationId xmlns:a16="http://schemas.microsoft.com/office/drawing/2014/main" id="{CDF4DB32-FDDA-70BE-2CAE-E318748C5273}"/>
                          </a:ext>
                        </a:extLst>
                      </p:cNvPr>
                      <p:cNvPicPr/>
                      <p:nvPr/>
                    </p:nvPicPr>
                    <p:blipFill>
                      <a:blip r:embed="rId3"/>
                      <a:stretch>
                        <a:fillRect/>
                      </a:stretch>
                    </p:blipFill>
                    <p:spPr>
                      <a:xfrm>
                        <a:off x="268720" y="1825625"/>
                        <a:ext cx="4739771" cy="424828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A58CBBD-A337-893F-6A70-8A8F100A4895}"/>
              </a:ext>
            </a:extLst>
          </p:cNvPr>
          <p:cNvGraphicFramePr>
            <a:graphicFrameLocks noChangeAspect="1"/>
          </p:cNvGraphicFramePr>
          <p:nvPr>
            <p:extLst>
              <p:ext uri="{D42A27DB-BD31-4B8C-83A1-F6EECF244321}">
                <p14:modId xmlns:p14="http://schemas.microsoft.com/office/powerpoint/2010/main" val="3901329460"/>
              </p:ext>
            </p:extLst>
          </p:nvPr>
        </p:nvGraphicFramePr>
        <p:xfrm>
          <a:off x="5489381" y="1825625"/>
          <a:ext cx="6275278" cy="4252667"/>
        </p:xfrm>
        <a:graphic>
          <a:graphicData uri="http://schemas.openxmlformats.org/presentationml/2006/ole">
            <mc:AlternateContent xmlns:mc="http://schemas.openxmlformats.org/markup-compatibility/2006">
              <mc:Choice xmlns:v="urn:schemas-microsoft-com:vml" Requires="v">
                <p:oleObj r:id="rId4" imgW="8067600" imgH="5467320" progId="">
                  <p:embed/>
                </p:oleObj>
              </mc:Choice>
              <mc:Fallback>
                <p:oleObj r:id="rId4" imgW="8067600" imgH="5467320" progId="">
                  <p:embed/>
                  <p:pic>
                    <p:nvPicPr>
                      <p:cNvPr id="4" name="Object 3">
                        <a:extLst>
                          <a:ext uri="{FF2B5EF4-FFF2-40B4-BE49-F238E27FC236}">
                            <a16:creationId xmlns:a16="http://schemas.microsoft.com/office/drawing/2014/main" id="{30F0AEE0-E1B8-BD20-801B-AF6E89EC721D}"/>
                          </a:ext>
                        </a:extLst>
                      </p:cNvPr>
                      <p:cNvPicPr/>
                      <p:nvPr/>
                    </p:nvPicPr>
                    <p:blipFill>
                      <a:blip r:embed="rId5"/>
                      <a:stretch>
                        <a:fillRect/>
                      </a:stretch>
                    </p:blipFill>
                    <p:spPr>
                      <a:xfrm>
                        <a:off x="5489381" y="1825625"/>
                        <a:ext cx="6275278" cy="42526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3AF262-276E-9233-73DD-8C3B8EBDB0EC}"/>
              </a:ext>
            </a:extLst>
          </p:cNvPr>
          <p:cNvGraphicFramePr>
            <a:graphicFrameLocks noChangeAspect="1"/>
          </p:cNvGraphicFramePr>
          <p:nvPr>
            <p:extLst>
              <p:ext uri="{D42A27DB-BD31-4B8C-83A1-F6EECF244321}">
                <p14:modId xmlns:p14="http://schemas.microsoft.com/office/powerpoint/2010/main" val="4088528386"/>
              </p:ext>
            </p:extLst>
          </p:nvPr>
        </p:nvGraphicFramePr>
        <p:xfrm>
          <a:off x="8307371" y="1439862"/>
          <a:ext cx="3714750" cy="5418137"/>
        </p:xfrm>
        <a:graphic>
          <a:graphicData uri="http://schemas.openxmlformats.org/presentationml/2006/ole">
            <mc:AlternateContent xmlns:mc="http://schemas.openxmlformats.org/markup-compatibility/2006">
              <mc:Choice xmlns:v="urn:schemas-microsoft-com:vml" Requires="v">
                <p:oleObj r:id="rId6" imgW="5276880" imgH="7696080" progId="">
                  <p:embed/>
                </p:oleObj>
              </mc:Choice>
              <mc:Fallback>
                <p:oleObj r:id="rId6" imgW="5276880" imgH="7696080" progId="">
                  <p:embed/>
                  <p:pic>
                    <p:nvPicPr>
                      <p:cNvPr id="0" name=""/>
                      <p:cNvPicPr/>
                      <p:nvPr/>
                    </p:nvPicPr>
                    <p:blipFill>
                      <a:blip r:embed="rId7"/>
                      <a:stretch>
                        <a:fillRect/>
                      </a:stretch>
                    </p:blipFill>
                    <p:spPr>
                      <a:xfrm>
                        <a:off x="8307371" y="1439862"/>
                        <a:ext cx="37147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71D2789-22EF-49B0-6937-525DBEFFE101}"/>
              </a:ext>
            </a:extLst>
          </p:cNvPr>
          <p:cNvGraphicFramePr>
            <a:graphicFrameLocks noChangeAspect="1"/>
          </p:cNvGraphicFramePr>
          <p:nvPr>
            <p:extLst>
              <p:ext uri="{D42A27DB-BD31-4B8C-83A1-F6EECF244321}">
                <p14:modId xmlns:p14="http://schemas.microsoft.com/office/powerpoint/2010/main" val="243751230"/>
              </p:ext>
            </p:extLst>
          </p:nvPr>
        </p:nvGraphicFramePr>
        <p:xfrm>
          <a:off x="4583225" y="1439863"/>
          <a:ext cx="3565525" cy="5418137"/>
        </p:xfrm>
        <a:graphic>
          <a:graphicData uri="http://schemas.openxmlformats.org/presentationml/2006/ole">
            <mc:AlternateContent xmlns:mc="http://schemas.openxmlformats.org/markup-compatibility/2006">
              <mc:Choice xmlns:v="urn:schemas-microsoft-com:vml" Requires="v">
                <p:oleObj r:id="rId8" imgW="5057640" imgH="7686720" progId="">
                  <p:embed/>
                </p:oleObj>
              </mc:Choice>
              <mc:Fallback>
                <p:oleObj r:id="rId8" imgW="5057640" imgH="7686720" progId="">
                  <p:embed/>
                  <p:pic>
                    <p:nvPicPr>
                      <p:cNvPr id="0" name=""/>
                      <p:cNvPicPr/>
                      <p:nvPr/>
                    </p:nvPicPr>
                    <p:blipFill>
                      <a:blip r:embed="rId9"/>
                      <a:stretch>
                        <a:fillRect/>
                      </a:stretch>
                    </p:blipFill>
                    <p:spPr>
                      <a:xfrm>
                        <a:off x="4583225" y="1439863"/>
                        <a:ext cx="3565525" cy="5418137"/>
                      </a:xfrm>
                      <a:prstGeom prst="rect">
                        <a:avLst/>
                      </a:prstGeom>
                    </p:spPr>
                  </p:pic>
                </p:oleObj>
              </mc:Fallback>
            </mc:AlternateContent>
          </a:graphicData>
        </a:graphic>
      </p:graphicFrame>
    </p:spTree>
    <p:extLst>
      <p:ext uri="{BB962C8B-B14F-4D97-AF65-F5344CB8AC3E}">
        <p14:creationId xmlns:p14="http://schemas.microsoft.com/office/powerpoint/2010/main" val="20994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6333</TotalTime>
  <Words>5082</Words>
  <Application>Microsoft Office PowerPoint</Application>
  <PresentationFormat>Widescreen</PresentationFormat>
  <Paragraphs>426</Paragraphs>
  <Slides>42</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0</vt:i4>
      </vt:variant>
      <vt:variant>
        <vt:lpstr>Slide Titles</vt:lpstr>
      </vt:variant>
      <vt:variant>
        <vt:i4>42</vt:i4>
      </vt:variant>
    </vt:vector>
  </HeadingPairs>
  <TitlesOfParts>
    <vt:vector size="47" baseType="lpstr">
      <vt:lpstr>微软雅黑</vt:lpstr>
      <vt:lpstr>Arial</vt:lpstr>
      <vt:lpstr>Trebuchet MS</vt:lpstr>
      <vt:lpstr>Wingdings 3</vt:lpstr>
      <vt:lpstr>Facet</vt:lpstr>
      <vt:lpstr>向量数据库选型 性能初级评测   Redis + RediSearch Module vs PostgreSQL + PgVector Extension vs Qdrant </vt:lpstr>
      <vt:lpstr>向量基本概念</vt:lpstr>
      <vt:lpstr>回顾传统数据库索引</vt:lpstr>
      <vt:lpstr>向量(数据库)索引（对个人而言属于科学不是科技，略懂）</vt:lpstr>
      <vt:lpstr>向量索引参考文献</vt:lpstr>
      <vt:lpstr>本次评测产品选型</vt:lpstr>
      <vt:lpstr>本次评测产品向量支持概况</vt:lpstr>
      <vt:lpstr>研发工具</vt:lpstr>
      <vt:lpstr>.NET 向量检索功能调用局部代码</vt:lpstr>
      <vt:lpstr>评测环境基础设施</vt:lpstr>
      <vt:lpstr>测试场景总体设计</vt:lpstr>
      <vt:lpstr>100万随机向量是啥概念?</vt:lpstr>
      <vt:lpstr>场景1：PostgreSQL/PgVector 向量索引收益（8G RAM VM）</vt:lpstr>
      <vt:lpstr>场景2: 无并发单元性能交叉对比测试结果</vt:lpstr>
      <vt:lpstr>场景2: 无并发单元性能交叉对比测试结果</vt:lpstr>
      <vt:lpstr>场景2: 无并发交叉对比测试过程监控</vt:lpstr>
      <vt:lpstr>场景3: 无并发 Qdrant HNSW 225K Local: Grpc vs SK Http  </vt:lpstr>
      <vt:lpstr>场景3: 无并发Qdrant HNSW 225K Remote: Grpc vs SK Http  </vt:lpstr>
      <vt:lpstr>场景4: 无并发Qdrant HNSW 50w/100w local: Grpc vs SK Http  </vt:lpstr>
      <vt:lpstr>压测场景1: 并发30 25K: PgSQL vs RediSearch+FlatIndex </vt:lpstr>
      <vt:lpstr>压测场景2: 并发40 25K: PgSQL vs RediSearch+Flat Idx </vt:lpstr>
      <vt:lpstr>压测场景3: 并发60: RediSearch: Flat Idx +25k vs HNSW Idx+225k</vt:lpstr>
      <vt:lpstr>压测场景4: 并发25: Redis+HNSW +225k</vt:lpstr>
      <vt:lpstr>压测场景5: 并发25: PgSQL + ivfflatCosine +11w</vt:lpstr>
      <vt:lpstr>性能监控 APM</vt:lpstr>
      <vt:lpstr>PgSql惜败的一些分析猜想（仅供参考）</vt:lpstr>
      <vt:lpstr>Qdrant 优势（本次评测个人推荐）</vt:lpstr>
      <vt:lpstr>推荐 Qdrant 的其他依据</vt:lpstr>
      <vt:lpstr>GitHub OpenAI cookbook/MS SK 向量数据库推荐选型</vt:lpstr>
      <vt:lpstr>GitHub OpenAI cookbook 首推1之 Chroma（色度）</vt:lpstr>
      <vt:lpstr>GitHub OpenAI cookbook 推荐3之 Weaviate（磨损率）</vt:lpstr>
      <vt:lpstr>GitHub OpenAI cookbook 推荐4之milvus（ 鸢 ）</vt:lpstr>
      <vt:lpstr>GitHub OpenAI cookbook 推荐4之milvus（ 鸢 ）续</vt:lpstr>
      <vt:lpstr>GitHub OpenAI cookbook 推荐6之 Qdrant（读音同quadrant 象限）</vt:lpstr>
      <vt:lpstr>GitHub OpenAI cookbook 推荐7之 RediSearch</vt:lpstr>
      <vt:lpstr>其他产品选型Azure SaaS: Redis Enterprise + RediSearch + East US</vt:lpstr>
      <vt:lpstr>其他产品选型Azure SaaS: PostgreSQL 放弃</vt:lpstr>
      <vt:lpstr>探讨SQL Server向量存取（仅供参考）</vt:lpstr>
      <vt:lpstr>探讨Azure SQL Dedicated pool分布式向量检索（仅供参考）</vt:lpstr>
      <vt:lpstr>实操提示</vt:lpstr>
      <vt:lpstr>实操演示</vt:lpstr>
      <vt:lpstr>探讨分布式数据库分库分表挑战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787</cp:revision>
  <dcterms:created xsi:type="dcterms:W3CDTF">2023-04-24T08:38:56Z</dcterms:created>
  <dcterms:modified xsi:type="dcterms:W3CDTF">2023-05-06T18:57:33Z</dcterms:modified>
</cp:coreProperties>
</file>